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813" r:id="rId4"/>
    <p:sldId id="812" r:id="rId6"/>
    <p:sldId id="810" r:id="rId7"/>
    <p:sldId id="811" r:id="rId8"/>
    <p:sldId id="802" r:id="rId9"/>
    <p:sldId id="771" r:id="rId10"/>
    <p:sldId id="772" r:id="rId11"/>
    <p:sldId id="261" r:id="rId12"/>
  </p:sldIdLst>
  <p:sldSz cx="14224000" cy="8001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2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2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2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2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sz="2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E0000"/>
    <a:srgbClr val="469BAD"/>
    <a:srgbClr val="006494"/>
    <a:srgbClr val="7C509D"/>
    <a:srgbClr val="003E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549" autoAdjust="0"/>
    <p:restoredTop sz="89823" autoAdjust="0"/>
  </p:normalViewPr>
  <p:slideViewPr>
    <p:cSldViewPr>
      <p:cViewPr varScale="1">
        <p:scale>
          <a:sx n="73" d="100"/>
          <a:sy n="73" d="100"/>
        </p:scale>
        <p:origin x="208" y="208"/>
      </p:cViewPr>
      <p:guideLst>
        <p:guide orient="horz" pos="2520"/>
        <p:guide orient="horz" pos="388"/>
        <p:guide pos="1336"/>
        <p:guide pos="4480"/>
        <p:guide pos="730"/>
      </p:guideLst>
    </p:cSldViewPr>
  </p:slideViewPr>
  <p:outlineViewPr>
    <p:cViewPr>
      <p:scale>
        <a:sx n="33" d="100"/>
        <a:sy n="33" d="100"/>
      </p:scale>
      <p:origin x="0" y="23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338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F64060-745D-4350-B39B-D0DC12E02882}" type="doc">
      <dgm:prSet loTypeId="urn:microsoft.com/office/officeart/2005/8/layout/vList5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E3A43858-CA59-4598-BB93-0615DDCD2264}">
      <dgm:prSet phldrT="[文本]" custT="1"/>
      <dgm:spPr/>
      <dgm:t>
        <a:bodyPr/>
        <a:lstStyle/>
        <a:p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不突出于墙面</a:t>
          </a:r>
          <a:endParaRPr lang="zh-CN" altLang="en-US" sz="20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B4AE97-2FA1-435C-91A5-9A68D960FECF}" cxnId="{62E2EEEE-9F0B-4EB1-A06F-F4E9932A7D99}" type="par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D33E35-5ABB-4F99-AA70-F0244D1430B6}" cxnId="{62E2EEEE-9F0B-4EB1-A06F-F4E9932A7D99}" type="sib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B1EE6E-A78D-4FBD-B960-C4AFAFB39EC0}">
      <dgm:prSet phldrT="[文本]" custT="1"/>
      <dgm:spPr/>
      <dgm:t>
        <a:bodyPr/>
        <a:lstStyle/>
        <a:p>
          <a:r>
            <a: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RG-AP120 </a:t>
          </a:r>
          <a:r>
            <a: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-H</a:t>
          </a:r>
          <a:r>
            <a:rPr lang="zh-CN" altLang="en-US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采用</a:t>
          </a:r>
          <a:r>
            <a:rPr lang="zh-CN" altLang="en-US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尺寸符合标准的</a:t>
          </a:r>
          <a:r>
            <a: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86</a:t>
          </a:r>
          <a:r>
            <a:rPr lang="zh-CN" altLang="en-US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开关面板盒规格，完全符合国标尺寸要求，且面板不突出于墙面。</a:t>
          </a:r>
          <a:endParaRPr lang="zh-CN" altLang="en-US" sz="12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9AA03B2-474C-4919-A5BA-061BDA51C655}" cxnId="{A93C99C1-F521-4245-9B84-4164CD3B358E}" type="par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49EF3FB-2A78-4DEA-91AB-8E8A74F692BB}" cxnId="{A93C99C1-F521-4245-9B84-4164CD3B358E}" type="sib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70AAAC-8470-4BAA-93C1-68E7650CB53F}">
      <dgm:prSet phldrT="[文本]" custT="1"/>
      <dgm:spPr/>
      <dgm:t>
        <a:bodyPr/>
        <a:lstStyle/>
        <a:p>
          <a:r>
            <a: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MIMO</a:t>
          </a:r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效果</a:t>
          </a:r>
          <a:endParaRPr lang="zh-CN" altLang="en-US" sz="20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0BD6CD-0CFB-4B22-BA9D-C9E8DB6A04C0}" cxnId="{9D3B194D-F3A0-4481-8115-41BB666C5C59}" type="par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9479AC-7A1D-432F-B3B8-01F209C9B06C}" cxnId="{9D3B194D-F3A0-4481-8115-41BB666C5C59}" type="sib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A4426A9-F520-4EEC-9BDE-1B2C278423C8}">
      <dgm:prSet phldrT="[文本]" custT="1"/>
      <dgm:spPr/>
      <dgm:t>
        <a:bodyPr/>
        <a:lstStyle/>
        <a:p>
          <a:r>
            <a: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RG-AP120 </a:t>
          </a:r>
          <a:r>
            <a: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-H</a:t>
          </a:r>
          <a:r>
            <a:rPr lang="zh-CN" altLang="en-US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采用</a:t>
          </a:r>
          <a:r>
            <a:rPr lang="zh-CN" altLang="en-US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双流</a:t>
          </a:r>
          <a:r>
            <a: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802.11N</a:t>
          </a:r>
          <a:r>
            <a:rPr lang="zh-CN" altLang="en-US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设计，最大接入速率</a:t>
          </a:r>
          <a:r>
            <a: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300Mbps</a:t>
          </a:r>
          <a:r>
            <a:rPr lang="zh-CN" altLang="en-US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，为客房提供独立空口带宽，满足客房上网需求。</a:t>
          </a:r>
          <a:endParaRPr lang="zh-CN" altLang="en-US" sz="12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E8BB2D8-ADE9-4B75-9DC4-784017EE671F}" cxnId="{6BA9C1C4-E143-41AF-B539-A137743B2B71}" type="par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B70E681-6BDB-4736-B64C-E9A18EB73F79}" cxnId="{6BA9C1C4-E143-41AF-B539-A137743B2B71}" type="sib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1B6F501-08AC-4D8D-9254-532758D343C7}">
      <dgm:prSet phldrT="[文本]" custT="1"/>
      <dgm:spPr/>
      <dgm:t>
        <a:bodyPr/>
        <a:lstStyle/>
        <a:p>
          <a:r>
            <a: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POE</a:t>
          </a:r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供电</a:t>
          </a:r>
          <a:endParaRPr lang="zh-CN" altLang="en-US" sz="20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D7FF8CF-FB52-45B6-864B-08742E7E0EFC}" cxnId="{B0A11DEE-5CFC-46AB-A2EE-DE7AB1BAC63E}" type="par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D33EA0F-1D54-4194-91AF-A5CE33FF772C}" cxnId="{B0A11DEE-5CFC-46AB-A2EE-DE7AB1BAC63E}" type="sib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F1841BB-0639-4B78-A3EC-509D49CB0203}">
      <dgm:prSet phldrT="[文本]" custT="1"/>
      <dgm:spPr/>
      <dgm:t>
        <a:bodyPr/>
        <a:lstStyle/>
        <a:p>
          <a:r>
            <a:rPr lang="zh-CN" altLang="en-US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采用</a:t>
          </a:r>
          <a:r>
            <a:rPr lang="en-US" altLang="zh-CN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POE</a:t>
          </a:r>
          <a:r>
            <a:rPr lang="zh-CN" altLang="en-US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网线供电，无需外接电源</a:t>
          </a:r>
          <a:endParaRPr lang="zh-CN" altLang="en-US" sz="12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91B9F7-1BFA-4A5E-95A6-AF52F29137A9}" cxnId="{19BB0379-8EB5-4BBF-95E0-302114A7D824}" type="par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B1B6157-C55A-4C26-ACB3-455DEC5D1AAB}" cxnId="{19BB0379-8EB5-4BBF-95E0-302114A7D824}" type="sibTrans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DA231E-2071-4BD1-BC07-A0570966E62C}">
      <dgm:prSet phldrT="[文本]" custT="1"/>
      <dgm:spPr/>
      <dgm:t>
        <a:bodyPr/>
        <a:lstStyle/>
        <a:p>
          <a:r>
            <a: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独特天线设计</a:t>
          </a:r>
          <a:endParaRPr lang="zh-CN" altLang="en-US" sz="20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9F69E94-50F1-4583-8EF2-9BD349266482}" cxnId="{EBD36536-DCD0-46B0-B3D6-C83B04DFC811}" type="parTrans">
      <dgm:prSet/>
      <dgm:spPr/>
      <dgm:t>
        <a:bodyPr/>
        <a:lstStyle/>
        <a:p>
          <a:endParaRPr lang="zh-CN" altLang="en-US" b="1"/>
        </a:p>
      </dgm:t>
    </dgm:pt>
    <dgm:pt modelId="{602B3657-5A87-4C5E-A0C5-0EA6285C53DE}" cxnId="{EBD36536-DCD0-46B0-B3D6-C83B04DFC811}" type="sibTrans">
      <dgm:prSet/>
      <dgm:spPr/>
      <dgm:t>
        <a:bodyPr/>
        <a:lstStyle/>
        <a:p>
          <a:endParaRPr lang="zh-CN" altLang="en-US" b="1"/>
        </a:p>
      </dgm:t>
    </dgm:pt>
    <dgm:pt modelId="{29B7C364-B9FE-494D-A127-7A3EACAEAA03}">
      <dgm:prSet phldrT="[文本]" custT="1"/>
      <dgm:spPr/>
      <dgm:t>
        <a:bodyPr/>
        <a:lstStyle/>
        <a:p>
          <a:r>
            <a:rPr lang="zh-CN" altLang="en-US" sz="12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根据酒店、公寓结构特点，优化天线辐射方向，解决客房覆盖死角问题。</a:t>
          </a:r>
          <a:endParaRPr lang="zh-CN" altLang="en-US" sz="12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625354-4BCE-4925-A1E8-65F7F56342F5}" cxnId="{70D4C4F1-9FFD-4613-9B42-8014D936FA61}" type="parTrans">
      <dgm:prSet/>
      <dgm:spPr/>
      <dgm:t>
        <a:bodyPr/>
        <a:lstStyle/>
        <a:p>
          <a:endParaRPr lang="zh-CN" altLang="en-US" b="1"/>
        </a:p>
      </dgm:t>
    </dgm:pt>
    <dgm:pt modelId="{E0D5B9A0-D913-470D-B237-D26964C11B3C}" cxnId="{70D4C4F1-9FFD-4613-9B42-8014D936FA61}" type="sibTrans">
      <dgm:prSet/>
      <dgm:spPr/>
      <dgm:t>
        <a:bodyPr/>
        <a:lstStyle/>
        <a:p>
          <a:endParaRPr lang="zh-CN" altLang="en-US" b="1"/>
        </a:p>
      </dgm:t>
    </dgm:pt>
    <dgm:pt modelId="{6578B6E6-B77B-EA4B-B683-0319FF8132EC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云</a:t>
          </a:r>
          <a:r>
            <a: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AC</a:t>
          </a:r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组网方式</a:t>
          </a:r>
          <a:endParaRPr lang="zh-CN" altLang="en-US" sz="2000" b="0" dirty="0"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</dgm:t>
    </dgm:pt>
    <dgm:pt modelId="{FA3F36CF-D453-D546-AA89-C0E0BDB9F7BB}" cxnId="{2C12C5B5-C71B-9E4E-B87E-EB85E89EBDD9}" type="parTrans">
      <dgm:prSet/>
      <dgm:spPr/>
      <dgm:t>
        <a:bodyPr/>
        <a:lstStyle/>
        <a:p>
          <a:endParaRPr lang="zh-CN" altLang="en-US"/>
        </a:p>
      </dgm:t>
    </dgm:pt>
    <dgm:pt modelId="{716A2FA0-ECC8-6C4A-A311-C7FDDFFA8CA8}" cxnId="{2C12C5B5-C71B-9E4E-B87E-EB85E89EBDD9}" type="sibTrans">
      <dgm:prSet/>
      <dgm:spPr/>
      <dgm:t>
        <a:bodyPr/>
        <a:lstStyle/>
        <a:p>
          <a:endParaRPr lang="zh-CN" altLang="en-US"/>
        </a:p>
      </dgm:t>
    </dgm:pt>
    <dgm:pt modelId="{B40C3092-A6ED-B244-9DD8-3FE43D4A8B9A}">
      <dgm:prSet phldrT="[文本]" custT="1"/>
      <dgm:spPr/>
      <dgm:t>
        <a:bodyPr/>
        <a:lstStyle/>
        <a:p>
          <a:r>
            <a:rPr 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云</a:t>
          </a:r>
          <a:r>
            <a:rPr lang="en-US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AC</a:t>
          </a:r>
          <a:r>
            <a:rPr 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的部署实施，能够做到</a:t>
          </a:r>
          <a:r>
            <a:rPr lang="zh-CN" sz="1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零部署、零监控、零优化、零运维，同时支持射频参数自动调整和二三层漫游功能</a:t>
          </a:r>
          <a:r>
            <a:rPr lang="zh-CN" altLang="en-US" sz="12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rPr>
            <a:t>；</a:t>
          </a:r>
          <a:endParaRPr lang="zh-CN" altLang="en-US" sz="1200" b="0" dirty="0">
            <a:solidFill>
              <a:srgbClr val="FF0000"/>
            </a:solidFill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</a:endParaRPr>
        </a:p>
      </dgm:t>
    </dgm:pt>
    <dgm:pt modelId="{568C2FB8-539F-E04C-AE98-267E44E2A6D8}" cxnId="{844827A2-E0D4-A34E-AC90-94237C9B82C3}" type="parTrans">
      <dgm:prSet/>
      <dgm:spPr/>
      <dgm:t>
        <a:bodyPr/>
        <a:lstStyle/>
        <a:p>
          <a:endParaRPr lang="zh-CN" altLang="en-US"/>
        </a:p>
      </dgm:t>
    </dgm:pt>
    <dgm:pt modelId="{986225A3-FC1A-C94E-ADF0-9562F9DAC78C}" cxnId="{844827A2-E0D4-A34E-AC90-94237C9B82C3}" type="sibTrans">
      <dgm:prSet/>
      <dgm:spPr/>
      <dgm:t>
        <a:bodyPr/>
        <a:lstStyle/>
        <a:p>
          <a:endParaRPr lang="zh-CN" altLang="en-US"/>
        </a:p>
      </dgm:t>
    </dgm:pt>
    <dgm:pt modelId="{C6FD32E6-D826-4739-8326-82D31F883197}" type="pres">
      <dgm:prSet presAssocID="{77F64060-745D-4350-B39B-D0DC12E0288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CE2928F-1178-4573-9CA8-159957AFDC1F}" type="pres">
      <dgm:prSet presAssocID="{E3A43858-CA59-4598-BB93-0615DDCD2264}" presName="linNode" presStyleCnt="0"/>
      <dgm:spPr/>
      <dgm:t>
        <a:bodyPr/>
        <a:lstStyle/>
        <a:p>
          <a:endParaRPr lang="zh-CN" altLang="en-US"/>
        </a:p>
      </dgm:t>
    </dgm:pt>
    <dgm:pt modelId="{BF9F7EC1-67B8-411B-BC92-935030B0717C}" type="pres">
      <dgm:prSet presAssocID="{E3A43858-CA59-4598-BB93-0615DDCD2264}" presName="parentText" presStyleLbl="node1" presStyleIdx="0" presStyleCnt="5" custLinFactY="-44496" custLinFactNeighborX="-55804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A27444-9EE3-438E-942F-7813D66E692C}" type="pres">
      <dgm:prSet presAssocID="{E3A43858-CA59-4598-BB93-0615DDCD2264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EB5C0D-C11E-45AC-8CD9-72DEE0063007}" type="pres">
      <dgm:prSet presAssocID="{6CD33E35-5ABB-4F99-AA70-F0244D1430B6}" presName="sp" presStyleCnt="0"/>
      <dgm:spPr/>
      <dgm:t>
        <a:bodyPr/>
        <a:lstStyle/>
        <a:p>
          <a:endParaRPr lang="zh-CN" altLang="en-US"/>
        </a:p>
      </dgm:t>
    </dgm:pt>
    <dgm:pt modelId="{5C2E2718-0592-4069-868F-131A70B1FE7B}" type="pres">
      <dgm:prSet presAssocID="{CF70AAAC-8470-4BAA-93C1-68E7650CB53F}" presName="linNode" presStyleCnt="0"/>
      <dgm:spPr/>
      <dgm:t>
        <a:bodyPr/>
        <a:lstStyle/>
        <a:p>
          <a:endParaRPr lang="zh-CN" altLang="en-US"/>
        </a:p>
      </dgm:t>
    </dgm:pt>
    <dgm:pt modelId="{147B9F31-87FA-45D8-85BD-65B0695CCC58}" type="pres">
      <dgm:prSet presAssocID="{CF70AAAC-8470-4BAA-93C1-68E7650CB53F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791588-5E03-45AF-99E8-5EF7DF7CC4F8}" type="pres">
      <dgm:prSet presAssocID="{CF70AAAC-8470-4BAA-93C1-68E7650CB53F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16F897C-BFA0-4AFA-8E22-A972206C2B85}" type="pres">
      <dgm:prSet presAssocID="{679479AC-7A1D-432F-B3B8-01F209C9B06C}" presName="sp" presStyleCnt="0"/>
      <dgm:spPr/>
      <dgm:t>
        <a:bodyPr/>
        <a:lstStyle/>
        <a:p>
          <a:endParaRPr lang="zh-CN" altLang="en-US"/>
        </a:p>
      </dgm:t>
    </dgm:pt>
    <dgm:pt modelId="{5D5EA66A-2EA3-413B-8DF3-063F71FBF1F9}" type="pres">
      <dgm:prSet presAssocID="{ABDA231E-2071-4BD1-BC07-A0570966E62C}" presName="linNode" presStyleCnt="0"/>
      <dgm:spPr/>
      <dgm:t>
        <a:bodyPr/>
        <a:lstStyle/>
        <a:p>
          <a:endParaRPr lang="zh-CN" altLang="en-US"/>
        </a:p>
      </dgm:t>
    </dgm:pt>
    <dgm:pt modelId="{19B9E8E4-288E-46F8-B98A-A3E4C0903F70}" type="pres">
      <dgm:prSet presAssocID="{ABDA231E-2071-4BD1-BC07-A0570966E62C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30DD21-2B45-4B85-AA51-62BCF8799D62}" type="pres">
      <dgm:prSet presAssocID="{ABDA231E-2071-4BD1-BC07-A0570966E62C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5FCF24-36D5-494A-8C5B-4FF93D095B24}" type="pres">
      <dgm:prSet presAssocID="{602B3657-5A87-4C5E-A0C5-0EA6285C53DE}" presName="sp" presStyleCnt="0"/>
      <dgm:spPr/>
      <dgm:t>
        <a:bodyPr/>
        <a:lstStyle/>
        <a:p>
          <a:endParaRPr lang="zh-CN" altLang="en-US"/>
        </a:p>
      </dgm:t>
    </dgm:pt>
    <dgm:pt modelId="{49F95F2D-BA7A-47E5-93A0-26D208B37EEE}" type="pres">
      <dgm:prSet presAssocID="{F1B6F501-08AC-4D8D-9254-532758D343C7}" presName="linNode" presStyleCnt="0"/>
      <dgm:spPr/>
      <dgm:t>
        <a:bodyPr/>
        <a:lstStyle/>
        <a:p>
          <a:endParaRPr lang="zh-CN" altLang="en-US"/>
        </a:p>
      </dgm:t>
    </dgm:pt>
    <dgm:pt modelId="{0C0890A3-8964-4FA8-AD02-EA497071948D}" type="pres">
      <dgm:prSet presAssocID="{F1B6F501-08AC-4D8D-9254-532758D343C7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815FF1-9897-41FE-8EBD-62A0022AE4A5}" type="pres">
      <dgm:prSet presAssocID="{F1B6F501-08AC-4D8D-9254-532758D343C7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75F1C2-A887-3747-A07C-53B46B3A00F1}" type="pres">
      <dgm:prSet presAssocID="{BD33EA0F-1D54-4194-91AF-A5CE33FF772C}" presName="sp" presStyleCnt="0"/>
      <dgm:spPr/>
    </dgm:pt>
    <dgm:pt modelId="{E3AEC893-20ED-DE4B-A06C-8DF9A6AEB1DF}" type="pres">
      <dgm:prSet presAssocID="{6578B6E6-B77B-EA4B-B683-0319FF8132EC}" presName="linNode" presStyleCnt="0"/>
      <dgm:spPr/>
    </dgm:pt>
    <dgm:pt modelId="{8B21B464-302A-6B46-B467-C8CA5C1E967E}" type="pres">
      <dgm:prSet presAssocID="{6578B6E6-B77B-EA4B-B683-0319FF8132EC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218B73-EBF8-C04C-9CEC-25B6CB3A86DC}" type="pres">
      <dgm:prSet presAssocID="{6578B6E6-B77B-EA4B-B683-0319FF8132EC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44827A2-E0D4-A34E-AC90-94237C9B82C3}" srcId="{6578B6E6-B77B-EA4B-B683-0319FF8132EC}" destId="{B40C3092-A6ED-B244-9DD8-3FE43D4A8B9A}" srcOrd="0" destOrd="0" parTransId="{568C2FB8-539F-E04C-AE98-267E44E2A6D8}" sibTransId="{986225A3-FC1A-C94E-ADF0-9562F9DAC78C}"/>
    <dgm:cxn modelId="{A5B77E71-0B4D-7A44-9B86-5ADDD857373E}" type="presOf" srcId="{7A4426A9-F520-4EEC-9BDE-1B2C278423C8}" destId="{2B791588-5E03-45AF-99E8-5EF7DF7CC4F8}" srcOrd="0" destOrd="0" presId="urn:microsoft.com/office/officeart/2005/8/layout/vList5"/>
    <dgm:cxn modelId="{5104B892-1981-A84F-941A-265FDA2E5D91}" type="presOf" srcId="{B40C3092-A6ED-B244-9DD8-3FE43D4A8B9A}" destId="{0A218B73-EBF8-C04C-9CEC-25B6CB3A86DC}" srcOrd="0" destOrd="0" presId="urn:microsoft.com/office/officeart/2005/8/layout/vList5"/>
    <dgm:cxn modelId="{62E2EEEE-9F0B-4EB1-A06F-F4E9932A7D99}" srcId="{77F64060-745D-4350-B39B-D0DC12E02882}" destId="{E3A43858-CA59-4598-BB93-0615DDCD2264}" srcOrd="0" destOrd="0" parTransId="{59B4AE97-2FA1-435C-91A5-9A68D960FECF}" sibTransId="{6CD33E35-5ABB-4F99-AA70-F0244D1430B6}"/>
    <dgm:cxn modelId="{70D4C4F1-9FFD-4613-9B42-8014D936FA61}" srcId="{ABDA231E-2071-4BD1-BC07-A0570966E62C}" destId="{29B7C364-B9FE-494D-A127-7A3EACAEAA03}" srcOrd="0" destOrd="0" parTransId="{8D625354-4BCE-4925-A1E8-65F7F56342F5}" sibTransId="{E0D5B9A0-D913-470D-B237-D26964C11B3C}"/>
    <dgm:cxn modelId="{6BA9C1C4-E143-41AF-B539-A137743B2B71}" srcId="{CF70AAAC-8470-4BAA-93C1-68E7650CB53F}" destId="{7A4426A9-F520-4EEC-9BDE-1B2C278423C8}" srcOrd="0" destOrd="0" parTransId="{7E8BB2D8-ADE9-4B75-9DC4-784017EE671F}" sibTransId="{1B70E681-6BDB-4736-B64C-E9A18EB73F79}"/>
    <dgm:cxn modelId="{19BB0379-8EB5-4BBF-95E0-302114A7D824}" srcId="{F1B6F501-08AC-4D8D-9254-532758D343C7}" destId="{EF1841BB-0639-4B78-A3EC-509D49CB0203}" srcOrd="0" destOrd="0" parTransId="{6191B9F7-1BFA-4A5E-95A6-AF52F29137A9}" sibTransId="{BB1B6157-C55A-4C26-ACB3-455DEC5D1AAB}"/>
    <dgm:cxn modelId="{26396BDE-3EED-3B48-B571-79005729851A}" type="presOf" srcId="{6578B6E6-B77B-EA4B-B683-0319FF8132EC}" destId="{8B21B464-302A-6B46-B467-C8CA5C1E967E}" srcOrd="0" destOrd="0" presId="urn:microsoft.com/office/officeart/2005/8/layout/vList5"/>
    <dgm:cxn modelId="{B0A11DEE-5CFC-46AB-A2EE-DE7AB1BAC63E}" srcId="{77F64060-745D-4350-B39B-D0DC12E02882}" destId="{F1B6F501-08AC-4D8D-9254-532758D343C7}" srcOrd="3" destOrd="0" parTransId="{3D7FF8CF-FB52-45B6-864B-08742E7E0EFC}" sibTransId="{BD33EA0F-1D54-4194-91AF-A5CE33FF772C}"/>
    <dgm:cxn modelId="{EBD36536-DCD0-46B0-B3D6-C83B04DFC811}" srcId="{77F64060-745D-4350-B39B-D0DC12E02882}" destId="{ABDA231E-2071-4BD1-BC07-A0570966E62C}" srcOrd="2" destOrd="0" parTransId="{B9F69E94-50F1-4583-8EF2-9BD349266482}" sibTransId="{602B3657-5A87-4C5E-A0C5-0EA6285C53DE}"/>
    <dgm:cxn modelId="{BD5EE23C-A7FC-DE49-8AAA-DB1E748AA5CC}" type="presOf" srcId="{F1B6F501-08AC-4D8D-9254-532758D343C7}" destId="{0C0890A3-8964-4FA8-AD02-EA497071948D}" srcOrd="0" destOrd="0" presId="urn:microsoft.com/office/officeart/2005/8/layout/vList5"/>
    <dgm:cxn modelId="{C7CDE809-C299-A644-A9BF-3F1B330D1B31}" type="presOf" srcId="{ABDA231E-2071-4BD1-BC07-A0570966E62C}" destId="{19B9E8E4-288E-46F8-B98A-A3E4C0903F70}" srcOrd="0" destOrd="0" presId="urn:microsoft.com/office/officeart/2005/8/layout/vList5"/>
    <dgm:cxn modelId="{A93C99C1-F521-4245-9B84-4164CD3B358E}" srcId="{E3A43858-CA59-4598-BB93-0615DDCD2264}" destId="{CFB1EE6E-A78D-4FBD-B960-C4AFAFB39EC0}" srcOrd="0" destOrd="0" parTransId="{C9AA03B2-474C-4919-A5BA-061BDA51C655}" sibTransId="{C49EF3FB-2A78-4DEA-91AB-8E8A74F692BB}"/>
    <dgm:cxn modelId="{C6612C91-8AB5-EB4A-9CE5-4B9DB5429E76}" type="presOf" srcId="{E3A43858-CA59-4598-BB93-0615DDCD2264}" destId="{BF9F7EC1-67B8-411B-BC92-935030B0717C}" srcOrd="0" destOrd="0" presId="urn:microsoft.com/office/officeart/2005/8/layout/vList5"/>
    <dgm:cxn modelId="{2C12C5B5-C71B-9E4E-B87E-EB85E89EBDD9}" srcId="{77F64060-745D-4350-B39B-D0DC12E02882}" destId="{6578B6E6-B77B-EA4B-B683-0319FF8132EC}" srcOrd="4" destOrd="0" parTransId="{FA3F36CF-D453-D546-AA89-C0E0BDB9F7BB}" sibTransId="{716A2FA0-ECC8-6C4A-A311-C7FDDFFA8CA8}"/>
    <dgm:cxn modelId="{B0F28C41-F4DF-AC4A-8B77-2FB142CCC74D}" type="presOf" srcId="{CF70AAAC-8470-4BAA-93C1-68E7650CB53F}" destId="{147B9F31-87FA-45D8-85BD-65B0695CCC58}" srcOrd="0" destOrd="0" presId="urn:microsoft.com/office/officeart/2005/8/layout/vList5"/>
    <dgm:cxn modelId="{7A30F4E9-72D3-AC49-8009-2B2DF6A0E9BF}" type="presOf" srcId="{29B7C364-B9FE-494D-A127-7A3EACAEAA03}" destId="{6330DD21-2B45-4B85-AA51-62BCF8799D62}" srcOrd="0" destOrd="0" presId="urn:microsoft.com/office/officeart/2005/8/layout/vList5"/>
    <dgm:cxn modelId="{6DD2966E-04A4-5549-806C-D53321809D22}" type="presOf" srcId="{EF1841BB-0639-4B78-A3EC-509D49CB0203}" destId="{FC815FF1-9897-41FE-8EBD-62A0022AE4A5}" srcOrd="0" destOrd="0" presId="urn:microsoft.com/office/officeart/2005/8/layout/vList5"/>
    <dgm:cxn modelId="{9D3B194D-F3A0-4481-8115-41BB666C5C59}" srcId="{77F64060-745D-4350-B39B-D0DC12E02882}" destId="{CF70AAAC-8470-4BAA-93C1-68E7650CB53F}" srcOrd="1" destOrd="0" parTransId="{6B0BD6CD-0CFB-4B22-BA9D-C9E8DB6A04C0}" sibTransId="{679479AC-7A1D-432F-B3B8-01F209C9B06C}"/>
    <dgm:cxn modelId="{63C043F1-D122-9B4C-AC58-67B1E981FD2D}" type="presOf" srcId="{CFB1EE6E-A78D-4FBD-B960-C4AFAFB39EC0}" destId="{5DA27444-9EE3-438E-942F-7813D66E692C}" srcOrd="0" destOrd="0" presId="urn:microsoft.com/office/officeart/2005/8/layout/vList5"/>
    <dgm:cxn modelId="{DD484773-15BF-1C49-915E-EBB3291F2256}" type="presOf" srcId="{77F64060-745D-4350-B39B-D0DC12E02882}" destId="{C6FD32E6-D826-4739-8326-82D31F883197}" srcOrd="0" destOrd="0" presId="urn:microsoft.com/office/officeart/2005/8/layout/vList5"/>
    <dgm:cxn modelId="{061BE060-32EE-C340-9623-1F3EB54B563F}" type="presParOf" srcId="{C6FD32E6-D826-4739-8326-82D31F883197}" destId="{0CE2928F-1178-4573-9CA8-159957AFDC1F}" srcOrd="0" destOrd="0" presId="urn:microsoft.com/office/officeart/2005/8/layout/vList5"/>
    <dgm:cxn modelId="{94C474D2-B555-504C-84D9-F82ECE7A0B71}" type="presParOf" srcId="{0CE2928F-1178-4573-9CA8-159957AFDC1F}" destId="{BF9F7EC1-67B8-411B-BC92-935030B0717C}" srcOrd="0" destOrd="0" presId="urn:microsoft.com/office/officeart/2005/8/layout/vList5"/>
    <dgm:cxn modelId="{EF3FE2E5-CF0C-5D49-BB2A-117BD4E39AF8}" type="presParOf" srcId="{0CE2928F-1178-4573-9CA8-159957AFDC1F}" destId="{5DA27444-9EE3-438E-942F-7813D66E692C}" srcOrd="1" destOrd="0" presId="urn:microsoft.com/office/officeart/2005/8/layout/vList5"/>
    <dgm:cxn modelId="{1B4A5E3D-3881-BD46-928A-F4BFCDD40086}" type="presParOf" srcId="{C6FD32E6-D826-4739-8326-82D31F883197}" destId="{3FEB5C0D-C11E-45AC-8CD9-72DEE0063007}" srcOrd="1" destOrd="0" presId="urn:microsoft.com/office/officeart/2005/8/layout/vList5"/>
    <dgm:cxn modelId="{94C5CC8F-7CFA-9145-B360-AEA668ECB559}" type="presParOf" srcId="{C6FD32E6-D826-4739-8326-82D31F883197}" destId="{5C2E2718-0592-4069-868F-131A70B1FE7B}" srcOrd="2" destOrd="0" presId="urn:microsoft.com/office/officeart/2005/8/layout/vList5"/>
    <dgm:cxn modelId="{5927F6ED-65F3-404E-AD03-7DDDF58429AE}" type="presParOf" srcId="{5C2E2718-0592-4069-868F-131A70B1FE7B}" destId="{147B9F31-87FA-45D8-85BD-65B0695CCC58}" srcOrd="0" destOrd="0" presId="urn:microsoft.com/office/officeart/2005/8/layout/vList5"/>
    <dgm:cxn modelId="{75BC9535-23C8-3746-BE88-FBF89B36E2BE}" type="presParOf" srcId="{5C2E2718-0592-4069-868F-131A70B1FE7B}" destId="{2B791588-5E03-45AF-99E8-5EF7DF7CC4F8}" srcOrd="1" destOrd="0" presId="urn:microsoft.com/office/officeart/2005/8/layout/vList5"/>
    <dgm:cxn modelId="{4892E697-1C1F-F649-A2B0-071DDF181D54}" type="presParOf" srcId="{C6FD32E6-D826-4739-8326-82D31F883197}" destId="{A16F897C-BFA0-4AFA-8E22-A972206C2B85}" srcOrd="3" destOrd="0" presId="urn:microsoft.com/office/officeart/2005/8/layout/vList5"/>
    <dgm:cxn modelId="{07E443B8-E441-9E43-BA70-98A9693B6CE4}" type="presParOf" srcId="{C6FD32E6-D826-4739-8326-82D31F883197}" destId="{5D5EA66A-2EA3-413B-8DF3-063F71FBF1F9}" srcOrd="4" destOrd="0" presId="urn:microsoft.com/office/officeart/2005/8/layout/vList5"/>
    <dgm:cxn modelId="{6ED99240-0F20-E449-8FB3-E398B4B94431}" type="presParOf" srcId="{5D5EA66A-2EA3-413B-8DF3-063F71FBF1F9}" destId="{19B9E8E4-288E-46F8-B98A-A3E4C0903F70}" srcOrd="0" destOrd="0" presId="urn:microsoft.com/office/officeart/2005/8/layout/vList5"/>
    <dgm:cxn modelId="{5CDA0B2F-AE3C-874C-AFBC-8EE5E5611577}" type="presParOf" srcId="{5D5EA66A-2EA3-413B-8DF3-063F71FBF1F9}" destId="{6330DD21-2B45-4B85-AA51-62BCF8799D62}" srcOrd="1" destOrd="0" presId="urn:microsoft.com/office/officeart/2005/8/layout/vList5"/>
    <dgm:cxn modelId="{DB40715C-C54E-3A4D-98CF-E3A88188CDF5}" type="presParOf" srcId="{C6FD32E6-D826-4739-8326-82D31F883197}" destId="{315FCF24-36D5-494A-8C5B-4FF93D095B24}" srcOrd="5" destOrd="0" presId="urn:microsoft.com/office/officeart/2005/8/layout/vList5"/>
    <dgm:cxn modelId="{01F9009A-70F3-1E43-A053-733428178C06}" type="presParOf" srcId="{C6FD32E6-D826-4739-8326-82D31F883197}" destId="{49F95F2D-BA7A-47E5-93A0-26D208B37EEE}" srcOrd="6" destOrd="0" presId="urn:microsoft.com/office/officeart/2005/8/layout/vList5"/>
    <dgm:cxn modelId="{9F2F68A8-2E55-F947-9B45-B9E1A50C153F}" type="presParOf" srcId="{49F95F2D-BA7A-47E5-93A0-26D208B37EEE}" destId="{0C0890A3-8964-4FA8-AD02-EA497071948D}" srcOrd="0" destOrd="0" presId="urn:microsoft.com/office/officeart/2005/8/layout/vList5"/>
    <dgm:cxn modelId="{D5C5020B-7A79-184C-AFB4-53A622FDD3F4}" type="presParOf" srcId="{49F95F2D-BA7A-47E5-93A0-26D208B37EEE}" destId="{FC815FF1-9897-41FE-8EBD-62A0022AE4A5}" srcOrd="1" destOrd="0" presId="urn:microsoft.com/office/officeart/2005/8/layout/vList5"/>
    <dgm:cxn modelId="{DD6757AF-FC6D-2442-B356-034CF480F824}" type="presParOf" srcId="{C6FD32E6-D826-4739-8326-82D31F883197}" destId="{3C75F1C2-A887-3747-A07C-53B46B3A00F1}" srcOrd="7" destOrd="0" presId="urn:microsoft.com/office/officeart/2005/8/layout/vList5"/>
    <dgm:cxn modelId="{8B625116-1E3C-0E48-B267-2A936CB845DA}" type="presParOf" srcId="{C6FD32E6-D826-4739-8326-82D31F883197}" destId="{E3AEC893-20ED-DE4B-A06C-8DF9A6AEB1DF}" srcOrd="8" destOrd="0" presId="urn:microsoft.com/office/officeart/2005/8/layout/vList5"/>
    <dgm:cxn modelId="{AC49FCF4-E251-C143-8216-0454ABD86A7E}" type="presParOf" srcId="{E3AEC893-20ED-DE4B-A06C-8DF9A6AEB1DF}" destId="{8B21B464-302A-6B46-B467-C8CA5C1E967E}" srcOrd="0" destOrd="0" presId="urn:microsoft.com/office/officeart/2005/8/layout/vList5"/>
    <dgm:cxn modelId="{FEAE9CFF-F675-734B-9DE0-B9D5313AEE69}" type="presParOf" srcId="{E3AEC893-20ED-DE4B-A06C-8DF9A6AEB1DF}" destId="{0A218B73-EBF8-C04C-9CEC-25B6CB3A86D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A27444-9EE3-438E-942F-7813D66E692C}">
      <dsp:nvSpPr>
        <dsp:cNvPr id="0" name=""/>
        <dsp:cNvSpPr/>
      </dsp:nvSpPr>
      <dsp:spPr>
        <a:xfrm rot="5400000">
          <a:off x="5066128" y="-2087730"/>
          <a:ext cx="754855" cy="5123346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RG-AP120 </a:t>
          </a:r>
          <a:r>
            <a:rPr lang="en-US" altLang="zh-CN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-H</a:t>
          </a:r>
          <a:r>
            <a:rPr lang="zh-CN" altLang="en-US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采用</a:t>
          </a:r>
          <a:r>
            <a:rPr lang="zh-CN" altLang="en-US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尺寸符合标准的</a:t>
          </a:r>
          <a:r>
            <a:rPr lang="en-US" altLang="zh-CN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86</a:t>
          </a:r>
          <a:r>
            <a:rPr lang="zh-CN" altLang="en-US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开关面板盒规格，完全符合国标尺寸要求，且面板不突出于墙面。</a:t>
          </a:r>
          <a:endParaRPr lang="zh-CN" altLang="en-US" sz="12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2881883" y="133364"/>
        <a:ext cx="5086497" cy="681157"/>
      </dsp:txXfrm>
    </dsp:sp>
    <dsp:sp modelId="{BF9F7EC1-67B8-411B-BC92-935030B0717C}">
      <dsp:nvSpPr>
        <dsp:cNvPr id="0" name=""/>
        <dsp:cNvSpPr/>
      </dsp:nvSpPr>
      <dsp:spPr>
        <a:xfrm>
          <a:off x="0" y="0"/>
          <a:ext cx="2881882" cy="94356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不突出于墙面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061" y="46061"/>
        <a:ext cx="2789760" cy="851447"/>
      </dsp:txXfrm>
    </dsp:sp>
    <dsp:sp modelId="{2B791588-5E03-45AF-99E8-5EF7DF7CC4F8}">
      <dsp:nvSpPr>
        <dsp:cNvPr id="0" name=""/>
        <dsp:cNvSpPr/>
      </dsp:nvSpPr>
      <dsp:spPr>
        <a:xfrm rot="5400000">
          <a:off x="5066128" y="-1096982"/>
          <a:ext cx="754855" cy="5123346"/>
        </a:xfrm>
        <a:prstGeom prst="round2SameRect">
          <a:avLst/>
        </a:prstGeom>
        <a:solidFill>
          <a:schemeClr val="accent5">
            <a:tint val="40000"/>
            <a:alpha val="90000"/>
            <a:hueOff val="-2685120"/>
            <a:satOff val="12063"/>
            <a:lumOff val="829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2685120"/>
              <a:satOff val="12063"/>
              <a:lumOff val="82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RG-AP120 </a:t>
          </a:r>
          <a:r>
            <a:rPr lang="en-US" altLang="zh-CN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-H</a:t>
          </a:r>
          <a:r>
            <a:rPr lang="zh-CN" altLang="en-US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采用</a:t>
          </a:r>
          <a:r>
            <a:rPr lang="zh-CN" altLang="en-US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双流</a:t>
          </a:r>
          <a:r>
            <a:rPr lang="en-US" altLang="zh-CN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802.11N</a:t>
          </a:r>
          <a:r>
            <a:rPr lang="zh-CN" altLang="en-US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设计，最大接入速率</a:t>
          </a:r>
          <a:r>
            <a:rPr lang="en-US" altLang="zh-CN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300Mbps</a:t>
          </a:r>
          <a:r>
            <a:rPr lang="zh-CN" altLang="en-US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，为客房提供独立空口带宽，满足客房上网需求。</a:t>
          </a:r>
          <a:endParaRPr lang="zh-CN" altLang="en-US" sz="12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2881883" y="1124112"/>
        <a:ext cx="5086497" cy="681157"/>
      </dsp:txXfrm>
    </dsp:sp>
    <dsp:sp modelId="{147B9F31-87FA-45D8-85BD-65B0695CCC58}">
      <dsp:nvSpPr>
        <dsp:cNvPr id="0" name=""/>
        <dsp:cNvSpPr/>
      </dsp:nvSpPr>
      <dsp:spPr>
        <a:xfrm>
          <a:off x="0" y="992905"/>
          <a:ext cx="2881882" cy="943569"/>
        </a:xfrm>
        <a:prstGeom prst="roundRect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MIMO</a:t>
          </a: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效果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061" y="1038966"/>
        <a:ext cx="2789760" cy="851447"/>
      </dsp:txXfrm>
    </dsp:sp>
    <dsp:sp modelId="{6330DD21-2B45-4B85-AA51-62BCF8799D62}">
      <dsp:nvSpPr>
        <dsp:cNvPr id="0" name=""/>
        <dsp:cNvSpPr/>
      </dsp:nvSpPr>
      <dsp:spPr>
        <a:xfrm rot="5400000">
          <a:off x="5066128" y="-106235"/>
          <a:ext cx="754855" cy="5123346"/>
        </a:xfrm>
        <a:prstGeom prst="round2Same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根据酒店、公寓结构特点，优化天线辐射方向，解决客房覆盖死角问题。</a:t>
          </a:r>
          <a:endParaRPr lang="zh-CN" altLang="en-US" sz="12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2881883" y="2114859"/>
        <a:ext cx="5086497" cy="681157"/>
      </dsp:txXfrm>
    </dsp:sp>
    <dsp:sp modelId="{19B9E8E4-288E-46F8-B98A-A3E4C0903F70}">
      <dsp:nvSpPr>
        <dsp:cNvPr id="0" name=""/>
        <dsp:cNvSpPr/>
      </dsp:nvSpPr>
      <dsp:spPr>
        <a:xfrm>
          <a:off x="0" y="1983653"/>
          <a:ext cx="2881882" cy="943569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独特天线设计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061" y="2029714"/>
        <a:ext cx="2789760" cy="851447"/>
      </dsp:txXfrm>
    </dsp:sp>
    <dsp:sp modelId="{FC815FF1-9897-41FE-8EBD-62A0022AE4A5}">
      <dsp:nvSpPr>
        <dsp:cNvPr id="0" name=""/>
        <dsp:cNvSpPr/>
      </dsp:nvSpPr>
      <dsp:spPr>
        <a:xfrm rot="5400000">
          <a:off x="5066128" y="884512"/>
          <a:ext cx="754855" cy="5123346"/>
        </a:xfrm>
        <a:prstGeom prst="round2SameRect">
          <a:avLst/>
        </a:prstGeom>
        <a:solidFill>
          <a:schemeClr val="accent5">
            <a:tint val="40000"/>
            <a:alpha val="90000"/>
            <a:hueOff val="-8055361"/>
            <a:satOff val="36190"/>
            <a:lumOff val="248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8055361"/>
              <a:satOff val="36190"/>
              <a:lumOff val="248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采用</a:t>
          </a:r>
          <a:r>
            <a:rPr lang="en-US" altLang="zh-CN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POE</a:t>
          </a:r>
          <a:r>
            <a:rPr lang="zh-CN" altLang="en-US" sz="12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网线供电，无需外接电源</a:t>
          </a:r>
          <a:endParaRPr lang="zh-CN" altLang="en-US" sz="12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-5400000">
        <a:off x="2881883" y="3105607"/>
        <a:ext cx="5086497" cy="681157"/>
      </dsp:txXfrm>
    </dsp:sp>
    <dsp:sp modelId="{0C0890A3-8964-4FA8-AD02-EA497071948D}">
      <dsp:nvSpPr>
        <dsp:cNvPr id="0" name=""/>
        <dsp:cNvSpPr/>
      </dsp:nvSpPr>
      <dsp:spPr>
        <a:xfrm>
          <a:off x="0" y="2974401"/>
          <a:ext cx="2881882" cy="943569"/>
        </a:xfrm>
        <a:prstGeom prst="roundRect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POE</a:t>
          </a:r>
          <a:r>
            <a:rPr lang="zh-CN" altLang="en-US" sz="2000" b="1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供电</a:t>
          </a:r>
          <a:endParaRPr lang="zh-CN" altLang="en-US" sz="20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6061" y="3020462"/>
        <a:ext cx="2789760" cy="851447"/>
      </dsp:txXfrm>
    </dsp:sp>
    <dsp:sp modelId="{0A218B73-EBF8-C04C-9CEC-25B6CB3A86DC}">
      <dsp:nvSpPr>
        <dsp:cNvPr id="0" name=""/>
        <dsp:cNvSpPr/>
      </dsp:nvSpPr>
      <dsp:spPr>
        <a:xfrm rot="5400000">
          <a:off x="5066128" y="1875260"/>
          <a:ext cx="754855" cy="5123346"/>
        </a:xfrm>
        <a:prstGeom prst="round2Same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200" kern="1200" dirty="0" smtClean="0">
              <a:latin typeface="Microsoft YaHei" charset="-122"/>
              <a:ea typeface="Microsoft YaHei" charset="-122"/>
              <a:cs typeface="Microsoft YaHei" charset="-122"/>
            </a:rPr>
            <a:t>云</a:t>
          </a:r>
          <a:r>
            <a:rPr lang="en-US" sz="1200" kern="1200" dirty="0" smtClean="0">
              <a:latin typeface="Microsoft YaHei" charset="-122"/>
              <a:ea typeface="Microsoft YaHei" charset="-122"/>
              <a:cs typeface="Microsoft YaHei" charset="-122"/>
            </a:rPr>
            <a:t>AC</a:t>
          </a:r>
          <a:r>
            <a:rPr lang="zh-CN" sz="1200" kern="1200" dirty="0" smtClean="0">
              <a:latin typeface="Microsoft YaHei" charset="-122"/>
              <a:ea typeface="Microsoft YaHei" charset="-122"/>
              <a:cs typeface="Microsoft YaHei" charset="-122"/>
            </a:rPr>
            <a:t>的部署实施，能够做到</a:t>
          </a:r>
          <a:r>
            <a:rPr lang="zh-CN" sz="1200" kern="1200" dirty="0" smtClean="0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rPr>
            <a:t>零部署、零监控、零优化、零运维，同时支持射频参数自动调整和二三层漫游功能</a:t>
          </a:r>
          <a:r>
            <a:rPr lang="zh-CN" altLang="en-US" sz="1200" b="0" kern="1200" dirty="0" smtClean="0">
              <a:solidFill>
                <a:srgbClr val="FF0000"/>
              </a:solidFill>
              <a:latin typeface="Microsoft YaHei" charset="-122"/>
              <a:ea typeface="Microsoft YaHei" charset="-122"/>
              <a:cs typeface="Microsoft YaHei" charset="-122"/>
            </a:rPr>
            <a:t>；</a:t>
          </a:r>
          <a:endParaRPr lang="zh-CN" altLang="en-US" sz="1200" b="0" kern="1200" dirty="0">
            <a:solidFill>
              <a:srgbClr val="FF0000"/>
            </a:solidFill>
            <a:latin typeface="Microsoft YaHei" charset="-122"/>
            <a:ea typeface="Microsoft YaHei" charset="-122"/>
            <a:cs typeface="Microsoft YaHei" charset="-122"/>
          </a:endParaRPr>
        </a:p>
      </dsp:txBody>
      <dsp:txXfrm rot="-5400000">
        <a:off x="2881883" y="4096355"/>
        <a:ext cx="5086497" cy="681157"/>
      </dsp:txXfrm>
    </dsp:sp>
    <dsp:sp modelId="{8B21B464-302A-6B46-B467-C8CA5C1E967E}">
      <dsp:nvSpPr>
        <dsp:cNvPr id="0" name=""/>
        <dsp:cNvSpPr/>
      </dsp:nvSpPr>
      <dsp:spPr>
        <a:xfrm>
          <a:off x="0" y="3965148"/>
          <a:ext cx="2881882" cy="943569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Microsoft YaHei" charset="-122"/>
              <a:ea typeface="Microsoft YaHei" charset="-122"/>
              <a:cs typeface="Microsoft YaHei" charset="-122"/>
            </a:rPr>
            <a:t>云</a:t>
          </a:r>
          <a:r>
            <a:rPr lang="en-US" altLang="zh-CN" sz="2000" kern="1200" dirty="0" smtClean="0">
              <a:latin typeface="Microsoft YaHei" charset="-122"/>
              <a:ea typeface="Microsoft YaHei" charset="-122"/>
              <a:cs typeface="Microsoft YaHei" charset="-122"/>
            </a:rPr>
            <a:t>AC</a:t>
          </a:r>
          <a:r>
            <a:rPr lang="zh-CN" altLang="en-US" sz="2000" kern="1200" dirty="0" smtClean="0">
              <a:latin typeface="Microsoft YaHei" charset="-122"/>
              <a:ea typeface="Microsoft YaHei" charset="-122"/>
              <a:cs typeface="Microsoft YaHei" charset="-122"/>
            </a:rPr>
            <a:t>组网方式</a:t>
          </a:r>
          <a:endParaRPr lang="zh-CN" altLang="en-US" sz="2000" b="0" kern="1200" dirty="0">
            <a:latin typeface="Microsoft YaHei" charset="-122"/>
            <a:ea typeface="Microsoft YaHei" charset="-122"/>
            <a:cs typeface="Microsoft YaHei" charset="-122"/>
          </a:endParaRPr>
        </a:p>
      </dsp:txBody>
      <dsp:txXfrm>
        <a:off x="46061" y="4011209"/>
        <a:ext cx="2789760" cy="8514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>
                <a:ea typeface="华文细黑" panose="0201060004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华文细黑" panose="0201060004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88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8853" name="Rectangle 5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Tx/>
              <a:buNone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sz="1200"/>
              <a:t>第二级</a:t>
            </a:r>
            <a:endParaRPr lang="zh-CN" altLang="en-US" sz="1200"/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sz="1200"/>
              <a:t>第三级</a:t>
            </a:r>
            <a:endParaRPr lang="zh-CN" altLang="en-US" sz="1200"/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sz="1200"/>
              <a:t>第四级</a:t>
            </a:r>
            <a:endParaRPr lang="zh-CN" altLang="en-US" sz="1200"/>
          </a:p>
          <a:p>
            <a:pPr>
              <a:spcBef>
                <a:spcPct val="30000"/>
              </a:spcBef>
              <a:buFontTx/>
              <a:buNone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>
                <a:ea typeface="华文细黑" panose="0201060004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mtClean="0">
                <a:ea typeface="华文细黑" panose="02010600040101010101" pitchFamily="2" charset="-122"/>
              </a:defRPr>
            </a:lvl1pPr>
          </a:lstStyle>
          <a:p>
            <a:pPr>
              <a:defRPr/>
            </a:pPr>
            <a:fld id="{6DFBB372-577A-481F-8BD0-9FCF8C8269F8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FBB372-577A-481F-8BD0-9FCF8C8269F8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首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3267" y="2485500"/>
            <a:ext cx="7952884" cy="1715029"/>
          </a:xfrm>
        </p:spPr>
        <p:txBody>
          <a:bodyPr>
            <a:normAutofit/>
          </a:bodyPr>
          <a:lstStyle>
            <a:lvl1pPr algn="l">
              <a:defRPr sz="47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03267" y="4252528"/>
            <a:ext cx="7952884" cy="756084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533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6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99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32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66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33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399368" y="1312610"/>
            <a:ext cx="2464273" cy="335633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533400" indent="0">
              <a:buNone/>
              <a:defRPr/>
            </a:lvl2pPr>
            <a:lvl3pPr marL="1066800" indent="0">
              <a:buNone/>
              <a:defRPr/>
            </a:lvl3pPr>
            <a:lvl4pPr marL="1599565" indent="0">
              <a:buNone/>
              <a:defRPr/>
            </a:lvl4pPr>
            <a:lvl5pPr marL="2132965" indent="0">
              <a:buNone/>
              <a:defRPr/>
            </a:lvl5pPr>
          </a:lstStyle>
          <a:p>
            <a:pPr lvl="0"/>
            <a:r>
              <a:rPr kumimoji="1" lang="zh-CN" altLang="en-US" dirty="0" smtClean="0"/>
              <a:t>请输入密级</a:t>
            </a:r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503268" y="5428662"/>
            <a:ext cx="3247320" cy="33563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533400" indent="0">
              <a:buNone/>
              <a:defRPr/>
            </a:lvl2pPr>
            <a:lvl3pPr marL="1066800" indent="0">
              <a:buNone/>
              <a:defRPr/>
            </a:lvl3pPr>
            <a:lvl4pPr marL="1599565" indent="0">
              <a:buNone/>
              <a:defRPr/>
            </a:lvl4pPr>
            <a:lvl5pPr marL="2132965" indent="0">
              <a:buNone/>
              <a:defRPr/>
            </a:lvl5pPr>
          </a:lstStyle>
          <a:p>
            <a:pPr lvl="0"/>
            <a:r>
              <a:rPr kumimoji="1" lang="zh-CN" altLang="en-US" dirty="0" smtClean="0"/>
              <a:t>作者：</a:t>
            </a:r>
            <a:endParaRPr kumimoji="1" lang="en-US" altLang="zh-CN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503268" y="1312204"/>
            <a:ext cx="1120124" cy="353605"/>
          </a:xfrm>
          <a:prstGeom prst="rect">
            <a:avLst/>
          </a:prstGeom>
          <a:noFill/>
        </p:spPr>
        <p:txBody>
          <a:bodyPr wrap="square" lIns="106660" tIns="53331" rIns="106660" bIns="53331" rtlCol="0">
            <a:spAutoFit/>
          </a:bodyPr>
          <a:lstStyle/>
          <a:p>
            <a:r>
              <a:rPr kumimoji="1"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密级：</a:t>
            </a:r>
            <a:endParaRPr kumimoji="1"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286581" y="2068780"/>
            <a:ext cx="7840485" cy="3780102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2800" b="1"/>
            </a:lvl1pPr>
            <a:lvl2pPr>
              <a:lnSpc>
                <a:spcPct val="120000"/>
              </a:lnSpc>
              <a:defRPr sz="2300" b="1"/>
            </a:lvl2pPr>
            <a:lvl3pPr>
              <a:lnSpc>
                <a:spcPct val="120000"/>
              </a:lnSpc>
              <a:defRPr sz="2100" b="1"/>
            </a:lvl3pPr>
            <a:lvl4pPr>
              <a:lnSpc>
                <a:spcPct val="120000"/>
              </a:lnSpc>
              <a:defRPr sz="1900" b="1"/>
            </a:lvl4pPr>
            <a:lvl5pPr>
              <a:lnSpc>
                <a:spcPct val="120000"/>
              </a:lnSpc>
              <a:defRPr sz="1900" b="1"/>
            </a:lvl5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第二级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第三级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第四级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728489" y="1144187"/>
            <a:ext cx="12767028" cy="596411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第二级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第三级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第四级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第五级</a:t>
            </a:r>
            <a:endParaRPr kumimoji="1" lang="zh-CN" altLang="en-US"/>
          </a:p>
        </p:txBody>
      </p:sp>
      <p:sp>
        <p:nvSpPr>
          <p:cNvPr id="5" name="页脚占位符 1"/>
          <p:cNvSpPr txBox="1"/>
          <p:nvPr/>
        </p:nvSpPr>
        <p:spPr>
          <a:xfrm>
            <a:off x="1021765" y="7483762"/>
            <a:ext cx="5165781" cy="425979"/>
          </a:xfrm>
          <a:prstGeom prst="rect">
            <a:avLst/>
          </a:prstGeom>
        </p:spPr>
        <p:txBody>
          <a:bodyPr lIns="106660" tIns="53331" rIns="106660" bIns="53331"/>
          <a:lstStyle/>
          <a:p>
            <a:pPr marL="0" marR="0" lvl="0" indent="0" algn="l" defTabSz="1066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 </a:t>
            </a:r>
            <a:r>
              <a:rPr kumimoji="0" lang="en-US" altLang="zh-CN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www.ruijie.com.cn</a:t>
            </a:r>
            <a:endParaRPr kumimoji="0" lang="zh-CN" altLang="en-US" sz="1600" b="1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2"/>
          <p:cNvSpPr txBox="1"/>
          <p:nvPr/>
        </p:nvSpPr>
        <p:spPr>
          <a:xfrm>
            <a:off x="391254" y="7488948"/>
            <a:ext cx="779660" cy="425979"/>
          </a:xfrm>
          <a:prstGeom prst="rect">
            <a:avLst/>
          </a:prstGeom>
        </p:spPr>
        <p:txBody>
          <a:bodyPr lIns="106660" tIns="53331" rIns="106660" bIns="53331"/>
          <a:lstStyle/>
          <a:p>
            <a:pPr marL="0" marR="0" lvl="0" indent="0" algn="r" defTabSz="1066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900" b="1" i="1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fld>
            <a:endParaRPr kumimoji="0" lang="zh-CN" altLang="en-US" sz="1900" b="1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页脚占位符 1"/>
          <p:cNvSpPr txBox="1"/>
          <p:nvPr/>
        </p:nvSpPr>
        <p:spPr>
          <a:xfrm>
            <a:off x="1021764" y="7483762"/>
            <a:ext cx="4104592" cy="425979"/>
          </a:xfrm>
          <a:prstGeom prst="rect">
            <a:avLst/>
          </a:prstGeom>
        </p:spPr>
        <p:txBody>
          <a:bodyPr lIns="106660" tIns="53331" rIns="106660" bIns="53331"/>
          <a:lstStyle/>
          <a:p>
            <a:pPr marL="0" marR="0" lvl="0" indent="0" algn="l" defTabSz="1066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 </a:t>
            </a:r>
            <a:r>
              <a:rPr kumimoji="0" lang="en-US" altLang="zh-CN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www.ruijie.com.cn</a:t>
            </a:r>
            <a:endParaRPr kumimoji="0" lang="zh-CN" altLang="en-US" sz="1600" b="1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灯片编号占位符 2"/>
          <p:cNvSpPr txBox="1"/>
          <p:nvPr/>
        </p:nvSpPr>
        <p:spPr>
          <a:xfrm>
            <a:off x="391254" y="7488948"/>
            <a:ext cx="779660" cy="425979"/>
          </a:xfrm>
          <a:prstGeom prst="rect">
            <a:avLst/>
          </a:prstGeom>
        </p:spPr>
        <p:txBody>
          <a:bodyPr lIns="106660" tIns="53331" rIns="106660" bIns="53331"/>
          <a:lstStyle/>
          <a:p>
            <a:pPr marL="0" marR="0" lvl="0" indent="0" algn="r" defTabSz="10661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1900" b="1" i="1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fld>
            <a:endParaRPr kumimoji="0" lang="zh-CN" altLang="en-US" sz="1900" b="1" i="1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尾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888958" y="2370508"/>
            <a:ext cx="7223176" cy="830658"/>
          </a:xfrm>
          <a:prstGeom prst="rect">
            <a:avLst/>
          </a:prstGeom>
          <a:noFill/>
        </p:spPr>
        <p:txBody>
          <a:bodyPr wrap="square" lIns="106660" tIns="53331" rIns="106660" bIns="53331" rtlCol="0">
            <a:spAutoFit/>
          </a:bodyPr>
          <a:lstStyle/>
          <a:p>
            <a:r>
              <a:rPr lang="en-US" altLang="zh-CN" sz="4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4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9"/>
          <p:cNvSpPr txBox="1"/>
          <p:nvPr/>
        </p:nvSpPr>
        <p:spPr>
          <a:xfrm>
            <a:off x="888959" y="3203955"/>
            <a:ext cx="11223704" cy="1723531"/>
          </a:xfrm>
          <a:prstGeom prst="rect">
            <a:avLst/>
          </a:prstGeom>
          <a:noFill/>
        </p:spPr>
        <p:txBody>
          <a:bodyPr wrap="square" lIns="106660" tIns="53331" rIns="106660" bIns="5333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锐捷网络股份有限公司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地址：北京海淀区复兴路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号中意鹏奥大厦东塔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   邮编：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100036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 Tel: 010-51715999     Fax: 010-51413399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www.ruijie.com.cn </a:t>
            </a:r>
            <a:endParaRPr lang="zh-CN" altLang="en-US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0696398" y="7456023"/>
            <a:ext cx="3318933" cy="425979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AAF29365-136B-49B3-ABC7-D083030A004F}" type="datetime1">
              <a:rPr lang="zh-CN" altLang="en-US" smtClean="0"/>
            </a:fld>
            <a:endParaRPr lang="zh-CN" altLang="en-US"/>
          </a:p>
        </p:txBody>
      </p:sp>
      <p:sp>
        <p:nvSpPr>
          <p:cNvPr id="22" name="内容占位符 21"/>
          <p:cNvSpPr>
            <a:spLocks noGrp="1"/>
          </p:cNvSpPr>
          <p:nvPr>
            <p:ph sz="quarter" idx="16"/>
          </p:nvPr>
        </p:nvSpPr>
        <p:spPr>
          <a:xfrm>
            <a:off x="888957" y="1333482"/>
            <a:ext cx="12446088" cy="5917449"/>
          </a:xfrm>
          <a:prstGeom prst="rect">
            <a:avLst/>
          </a:prstGeom>
        </p:spPr>
        <p:txBody>
          <a:bodyPr lIns="121917" tIns="60958" rIns="121917" bIns="60958">
            <a:normAutofit/>
          </a:bodyPr>
          <a:lstStyle>
            <a:lvl1pPr marL="0" indent="0">
              <a:buNone/>
              <a:defRPr sz="2215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7"/>
          </p:nvPr>
        </p:nvSpPr>
        <p:spPr>
          <a:xfrm>
            <a:off x="777878" y="250010"/>
            <a:ext cx="12668250" cy="583407"/>
          </a:xfrm>
          <a:prstGeom prst="rect">
            <a:avLst/>
          </a:prstGeom>
        </p:spPr>
        <p:txBody>
          <a:bodyPr lIns="121917" tIns="60958" rIns="121917" bIns="60958"/>
          <a:lstStyle>
            <a:lvl1pPr>
              <a:buNone/>
              <a:defRPr sz="4085" b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223806" y="7467601"/>
            <a:ext cx="1644160" cy="13954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  <a:p>
            <a:pPr>
              <a:defRPr/>
            </a:pPr>
            <a:r>
              <a:rPr lang="zh-CN" altLang="en-US"/>
              <a:t>Page </a:t>
            </a:r>
            <a:fld id="{61897818-2E2E-463A-88F5-20B7A4017F5E}" type="slidenum">
              <a:rPr lang="zh-CN" altLang="en-US"/>
            </a:fld>
            <a:endParaRPr lang="zh-CN" altLang="en-US" sz="180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11201" y="220081"/>
            <a:ext cx="12801602" cy="588065"/>
          </a:xfrm>
          <a:prstGeom prst="rect">
            <a:avLst/>
          </a:prstGeom>
        </p:spPr>
        <p:txBody>
          <a:bodyPr vert="horz" lIns="106692" tIns="53346" rIns="106692" bIns="53346" rtlCol="0">
            <a:noAutofit/>
          </a:bodyPr>
          <a:lstStyle/>
          <a:p>
            <a:pPr marL="400050" lvl="0" indent="-400050"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11201" y="1228195"/>
            <a:ext cx="12801602" cy="5918998"/>
          </a:xfrm>
          <a:prstGeom prst="rect">
            <a:avLst/>
          </a:prstGeom>
        </p:spPr>
        <p:txBody>
          <a:bodyPr vert="horz" lIns="106692" tIns="53346" rIns="106692" bIns="53346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1066165" rtl="0" eaLnBrk="1" latinLnBrk="0" hangingPunct="1">
        <a:spcBef>
          <a:spcPct val="0"/>
        </a:spcBef>
        <a:buNone/>
        <a:defRPr lang="zh-CN" altLang="en-US" sz="4265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400050" indent="-400050" algn="l" defTabSz="1066165" rtl="0" eaLnBrk="1" latinLnBrk="0" hangingPunct="1">
        <a:lnSpc>
          <a:spcPct val="120000"/>
        </a:lnSpc>
        <a:spcBef>
          <a:spcPct val="20000"/>
        </a:spcBef>
        <a:buFont typeface="Arial" panose="020B0604020202020204" pitchFamily="34" charset="0"/>
        <a:buChar char="•"/>
        <a:defRPr sz="33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866775" indent="-333375" algn="l" defTabSz="1066165" rtl="0" eaLnBrk="1" latinLnBrk="0" hangingPunct="1">
        <a:lnSpc>
          <a:spcPct val="120000"/>
        </a:lnSpc>
        <a:spcBef>
          <a:spcPct val="20000"/>
        </a:spcBef>
        <a:buFont typeface="Arial" panose="020B0604020202020204" pitchFamily="34" charset="0"/>
        <a:buChar char="–"/>
        <a:defRPr sz="28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1333500" indent="-266700" algn="l" defTabSz="1066165" rtl="0" eaLnBrk="1" latinLnBrk="0" hangingPunct="1">
        <a:lnSpc>
          <a:spcPct val="120000"/>
        </a:lnSpc>
        <a:spcBef>
          <a:spcPct val="20000"/>
        </a:spcBef>
        <a:buFont typeface="Arial" panose="020B0604020202020204" pitchFamily="34" charset="0"/>
        <a:buChar char="•"/>
        <a:defRPr sz="23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1866265" indent="-266700" algn="l" defTabSz="1066165" rtl="0" eaLnBrk="1" latinLnBrk="0" hangingPunct="1">
        <a:lnSpc>
          <a:spcPct val="120000"/>
        </a:lnSpc>
        <a:spcBef>
          <a:spcPct val="20000"/>
        </a:spcBef>
        <a:buFont typeface="Arial" panose="020B0604020202020204" pitchFamily="34" charset="0"/>
        <a:buChar char="–"/>
        <a:defRPr sz="21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2399665" indent="-266700" algn="l" defTabSz="1066165" rtl="0" eaLnBrk="1" latinLnBrk="0" hangingPunct="1">
        <a:lnSpc>
          <a:spcPct val="120000"/>
        </a:lnSpc>
        <a:spcBef>
          <a:spcPct val="20000"/>
        </a:spcBef>
        <a:buFont typeface="Arial" panose="020B0604020202020204" pitchFamily="34" charset="0"/>
        <a:buChar char="»"/>
        <a:defRPr sz="2100" b="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5pPr>
      <a:lvl6pPr marL="2933065" indent="-266700" algn="l" defTabSz="1066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66465" indent="-266700" algn="l" defTabSz="1066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9865" indent="-266700" algn="l" defTabSz="1066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32630" indent="-266700" algn="l" defTabSz="1066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661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00" algn="l" defTabSz="10661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800" algn="l" defTabSz="10661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algn="l" defTabSz="10661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2965" algn="l" defTabSz="10661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6365" algn="l" defTabSz="10661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99765" algn="l" defTabSz="10661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65" algn="l" defTabSz="10661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5930" algn="l" defTabSz="106616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diagramDrawing" Target="../diagrams/drawing1.xml"/><Relationship Id="rId7" Type="http://schemas.openxmlformats.org/officeDocument/2006/relationships/diagramColors" Target="../diagrams/colors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8.emf"/><Relationship Id="rId7" Type="http://schemas.openxmlformats.org/officeDocument/2006/relationships/image" Target="../media/image17.emf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云无线解决方案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 bwMode="auto">
          <a:xfrm>
            <a:off x="1799764" y="184077"/>
            <a:ext cx="7400468" cy="746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Ctr="0" compatLnSpc="1">
            <a:noAutofit/>
          </a:bodyPr>
          <a:lstStyle/>
          <a:p>
            <a:pPr algn="ctr"/>
            <a:r>
              <a:rPr lang="zh-CN" altLang="en-US" sz="3600" dirty="0" smtClean="0"/>
              <a:t>连锁酒店低成本云解决</a:t>
            </a:r>
            <a:r>
              <a:rPr lang="zh-CN" altLang="en-US" sz="3600" dirty="0"/>
              <a:t>方案</a:t>
            </a:r>
            <a:endParaRPr lang="zh-CN" altLang="en-US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113070" y="3612328"/>
            <a:ext cx="87546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800" b="1" dirty="0"/>
              <a:t>云</a:t>
            </a:r>
            <a:r>
              <a:rPr lang="en-US" altLang="zh-CN" sz="1800" b="1" dirty="0"/>
              <a:t>AP</a:t>
            </a:r>
            <a:endParaRPr lang="zh-CN" altLang="en-US" sz="1800" b="1" dirty="0"/>
          </a:p>
        </p:txBody>
      </p:sp>
      <p:sp>
        <p:nvSpPr>
          <p:cNvPr id="5" name="云形 4"/>
          <p:cNvSpPr/>
          <p:nvPr/>
        </p:nvSpPr>
        <p:spPr>
          <a:xfrm>
            <a:off x="3855347" y="1282304"/>
            <a:ext cx="5328592" cy="1872208"/>
          </a:xfrm>
          <a:prstGeom prst="cloud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>
                <a:solidFill>
                  <a:srgbClr val="7030A0"/>
                </a:solidFill>
              </a:rPr>
              <a:t>Cloud Service</a:t>
            </a:r>
            <a:endParaRPr lang="zh-CN" altLang="en-US" sz="1800" b="1" dirty="0">
              <a:solidFill>
                <a:srgbClr val="7030A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280" y="1840260"/>
            <a:ext cx="3812812" cy="604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自优化</a:t>
            </a:r>
            <a:r>
              <a:rPr lang="en-US" altLang="zh-CN" sz="1200" dirty="0"/>
              <a:t>/</a:t>
            </a:r>
            <a:r>
              <a:rPr lang="zh-CN" altLang="en-US" sz="1200" dirty="0"/>
              <a:t>自愈网络</a:t>
            </a:r>
            <a:endParaRPr lang="en-US" altLang="zh-CN" sz="1200" dirty="0"/>
          </a:p>
          <a:p>
            <a:pPr algn="ctr"/>
            <a:r>
              <a:rPr lang="zh-CN" altLang="en-US" sz="1200" dirty="0"/>
              <a:t>（避开邻居信道</a:t>
            </a:r>
            <a:r>
              <a:rPr lang="en-US" altLang="zh-CN" sz="1200" dirty="0"/>
              <a:t>/</a:t>
            </a:r>
            <a:r>
              <a:rPr lang="zh-CN" altLang="en-US" sz="1200" dirty="0"/>
              <a:t>远端关联</a:t>
            </a:r>
            <a:r>
              <a:rPr lang="en-US" altLang="zh-CN" sz="1200" dirty="0"/>
              <a:t>/</a:t>
            </a:r>
            <a:r>
              <a:rPr lang="zh-CN" altLang="en-US" sz="1200" dirty="0"/>
              <a:t>漫游</a:t>
            </a:r>
            <a:r>
              <a:rPr lang="en-US" altLang="zh-CN" sz="1200" dirty="0"/>
              <a:t>/</a:t>
            </a:r>
            <a:r>
              <a:rPr lang="zh-CN" altLang="en-US" sz="1200" dirty="0"/>
              <a:t>负载均衡</a:t>
            </a:r>
            <a:r>
              <a:rPr lang="en-US" altLang="zh-CN" sz="1200" dirty="0"/>
              <a:t>/</a:t>
            </a:r>
            <a:r>
              <a:rPr lang="zh-CN" altLang="en-US" sz="1200" dirty="0"/>
              <a:t>故障诊断）</a:t>
            </a:r>
            <a:endParaRPr lang="zh-CN" altLang="en-US" sz="1200" dirty="0"/>
          </a:p>
        </p:txBody>
      </p:sp>
      <p:sp>
        <p:nvSpPr>
          <p:cNvPr id="7" name="矩形 6"/>
          <p:cNvSpPr/>
          <p:nvPr/>
        </p:nvSpPr>
        <p:spPr>
          <a:xfrm>
            <a:off x="4675280" y="2488333"/>
            <a:ext cx="3778326" cy="3566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自组网 （有线和无线两种模式）</a:t>
            </a:r>
            <a:endParaRPr lang="en-US" altLang="zh-CN" sz="1200" dirty="0"/>
          </a:p>
          <a:p>
            <a:pPr algn="ctr"/>
            <a:r>
              <a:rPr lang="zh-CN" altLang="en-US" sz="1200" dirty="0"/>
              <a:t>（自动配对</a:t>
            </a:r>
            <a:r>
              <a:rPr lang="en-US" altLang="zh-CN" sz="1200" dirty="0"/>
              <a:t>/</a:t>
            </a:r>
            <a:r>
              <a:rPr lang="zh-CN" altLang="en-US" sz="1200" dirty="0"/>
              <a:t>自动切换）</a:t>
            </a:r>
            <a:endParaRPr lang="zh-CN" alt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400375" y="3473829"/>
            <a:ext cx="43104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灵活组网：突破安装和物理限制</a:t>
            </a:r>
            <a:r>
              <a:rPr lang="en-US" altLang="zh-CN" sz="1400" dirty="0"/>
              <a:t>;</a:t>
            </a:r>
            <a:endParaRPr lang="en-US" altLang="zh-CN" sz="1400" dirty="0"/>
          </a:p>
          <a:p>
            <a:r>
              <a:rPr lang="zh-CN" altLang="en-US" sz="1400" dirty="0"/>
              <a:t>轻量</a:t>
            </a:r>
            <a:r>
              <a:rPr lang="en-US" altLang="zh-CN" sz="1400" dirty="0"/>
              <a:t>:</a:t>
            </a:r>
            <a:r>
              <a:rPr lang="zh-CN" altLang="en-US" sz="1400" dirty="0"/>
              <a:t>傻瓜式，所有功能在云端</a:t>
            </a:r>
            <a:endParaRPr lang="en-US" altLang="zh-CN" sz="1400" dirty="0"/>
          </a:p>
          <a:p>
            <a:r>
              <a:rPr lang="zh-CN" altLang="en-US" sz="1400" dirty="0"/>
              <a:t>一体化：出口</a:t>
            </a:r>
            <a:r>
              <a:rPr lang="en-US" altLang="zh-CN" sz="1400" dirty="0"/>
              <a:t>/</a:t>
            </a:r>
            <a:r>
              <a:rPr lang="zh-CN" altLang="en-US" sz="1400" dirty="0"/>
              <a:t>漫游</a:t>
            </a:r>
            <a:r>
              <a:rPr lang="en-US" altLang="zh-CN" sz="1400" dirty="0"/>
              <a:t>/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4709766" y="1408213"/>
            <a:ext cx="3778326" cy="4136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业务服务</a:t>
            </a:r>
            <a:r>
              <a:rPr lang="en-US" altLang="zh-CN" sz="1200" dirty="0"/>
              <a:t>-</a:t>
            </a:r>
            <a:r>
              <a:rPr lang="zh-CN" altLang="en-US" sz="1200" dirty="0"/>
              <a:t>应用识别</a:t>
            </a:r>
            <a:r>
              <a:rPr lang="en-US" altLang="zh-CN" sz="1200" dirty="0"/>
              <a:t>/Guest </a:t>
            </a:r>
            <a:r>
              <a:rPr lang="en-US" altLang="zh-CN" sz="1200" dirty="0" err="1"/>
              <a:t>wifi</a:t>
            </a:r>
            <a:r>
              <a:rPr lang="en-US" altLang="zh-CN" sz="1200" dirty="0"/>
              <a:t> /</a:t>
            </a:r>
            <a:r>
              <a:rPr lang="zh-CN" altLang="en-US" sz="1200" dirty="0"/>
              <a:t>带宽时长控制</a:t>
            </a:r>
            <a:endParaRPr lang="zh-CN" altLang="en-US" sz="1200" dirty="0"/>
          </a:p>
        </p:txBody>
      </p:sp>
      <p:cxnSp>
        <p:nvCxnSpPr>
          <p:cNvPr id="30" name="直接连接符 29"/>
          <p:cNvCxnSpPr>
            <a:stCxn id="3077" idx="0"/>
            <a:endCxn id="7" idx="2"/>
          </p:cNvCxnSpPr>
          <p:nvPr/>
        </p:nvCxnSpPr>
        <p:spPr>
          <a:xfrm flipV="1">
            <a:off x="2153612" y="2844944"/>
            <a:ext cx="4410831" cy="248623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2750242" y="4874350"/>
            <a:ext cx="23267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Soho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平）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民宿（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个房间以下）（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台）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AutoShape 2" descr="https://storage.googleapis.com/madebygoog/v1/wifi/Circle1.svg"/>
          <p:cNvSpPr>
            <a:spLocks noChangeAspect="1" noChangeArrowheads="1"/>
          </p:cNvSpPr>
          <p:nvPr/>
        </p:nvSpPr>
        <p:spPr bwMode="auto">
          <a:xfrm>
            <a:off x="193198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AutoShape 4" descr="https://storage.googleapis.com/madebygoog/v1/wifi/Circle1.svg"/>
          <p:cNvSpPr>
            <a:spLocks noChangeAspect="1" noChangeArrowheads="1"/>
          </p:cNvSpPr>
          <p:nvPr/>
        </p:nvSpPr>
        <p:spPr bwMode="auto">
          <a:xfrm>
            <a:off x="2084388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11" name="直接连接符 110"/>
          <p:cNvCxnSpPr>
            <a:stCxn id="3079" idx="0"/>
          </p:cNvCxnSpPr>
          <p:nvPr/>
        </p:nvCxnSpPr>
        <p:spPr>
          <a:xfrm flipH="1" flipV="1">
            <a:off x="6564443" y="2884232"/>
            <a:ext cx="5172826" cy="28495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3" name="组 2"/>
          <p:cNvGrpSpPr/>
          <p:nvPr/>
        </p:nvGrpSpPr>
        <p:grpSpPr>
          <a:xfrm>
            <a:off x="9228776" y="5191416"/>
            <a:ext cx="5016986" cy="2616015"/>
            <a:chOff x="8912201" y="5702895"/>
            <a:chExt cx="3439467" cy="1849724"/>
          </a:xfrm>
        </p:grpSpPr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12201" y="6086377"/>
              <a:ext cx="3439467" cy="1138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7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64529" y="6498486"/>
              <a:ext cx="371257" cy="23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8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64329" y="6190046"/>
              <a:ext cx="287649" cy="1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9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16457" y="6936536"/>
              <a:ext cx="287649" cy="1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0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2904" y="6907804"/>
              <a:ext cx="287649" cy="1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16457" y="6204101"/>
              <a:ext cx="287649" cy="1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1" name="任意多边形 8210"/>
            <p:cNvSpPr/>
            <p:nvPr/>
          </p:nvSpPr>
          <p:spPr>
            <a:xfrm rot="2762743" flipH="1">
              <a:off x="9935500" y="6288024"/>
              <a:ext cx="163634" cy="396231"/>
            </a:xfrm>
            <a:custGeom>
              <a:avLst/>
              <a:gdLst>
                <a:gd name="connsiteX0" fmla="*/ 190500 w 190500"/>
                <a:gd name="connsiteY0" fmla="*/ 828675 h 828675"/>
                <a:gd name="connsiteX1" fmla="*/ 47625 w 190500"/>
                <a:gd name="connsiteY1" fmla="*/ 428625 h 828675"/>
                <a:gd name="connsiteX2" fmla="*/ 114300 w 190500"/>
                <a:gd name="connsiteY2" fmla="*/ 352425 h 828675"/>
                <a:gd name="connsiteX3" fmla="*/ 0 w 190500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828675">
                  <a:moveTo>
                    <a:pt x="190500" y="828675"/>
                  </a:moveTo>
                  <a:cubicBezTo>
                    <a:pt x="125412" y="668337"/>
                    <a:pt x="60325" y="508000"/>
                    <a:pt x="47625" y="428625"/>
                  </a:cubicBezTo>
                  <a:cubicBezTo>
                    <a:pt x="34925" y="349250"/>
                    <a:pt x="122237" y="423862"/>
                    <a:pt x="114300" y="352425"/>
                  </a:cubicBezTo>
                  <a:cubicBezTo>
                    <a:pt x="106362" y="280987"/>
                    <a:pt x="53181" y="140493"/>
                    <a:pt x="0" y="0"/>
                  </a:cubicBezTo>
                </a:path>
              </a:pathLst>
            </a:custGeom>
            <a:ln>
              <a:prstDash val="sys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 105"/>
            <p:cNvSpPr/>
            <p:nvPr/>
          </p:nvSpPr>
          <p:spPr>
            <a:xfrm rot="2762743" flipH="1">
              <a:off x="10287311" y="6592744"/>
              <a:ext cx="163634" cy="396231"/>
            </a:xfrm>
            <a:custGeom>
              <a:avLst/>
              <a:gdLst>
                <a:gd name="connsiteX0" fmla="*/ 190500 w 190500"/>
                <a:gd name="connsiteY0" fmla="*/ 828675 h 828675"/>
                <a:gd name="connsiteX1" fmla="*/ 47625 w 190500"/>
                <a:gd name="connsiteY1" fmla="*/ 428625 h 828675"/>
                <a:gd name="connsiteX2" fmla="*/ 114300 w 190500"/>
                <a:gd name="connsiteY2" fmla="*/ 352425 h 828675"/>
                <a:gd name="connsiteX3" fmla="*/ 0 w 190500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828675">
                  <a:moveTo>
                    <a:pt x="190500" y="828675"/>
                  </a:moveTo>
                  <a:cubicBezTo>
                    <a:pt x="125412" y="668337"/>
                    <a:pt x="60325" y="508000"/>
                    <a:pt x="47625" y="428625"/>
                  </a:cubicBezTo>
                  <a:cubicBezTo>
                    <a:pt x="34925" y="349250"/>
                    <a:pt x="122237" y="423862"/>
                    <a:pt x="114300" y="352425"/>
                  </a:cubicBezTo>
                  <a:cubicBezTo>
                    <a:pt x="106362" y="280987"/>
                    <a:pt x="53181" y="140493"/>
                    <a:pt x="0" y="0"/>
                  </a:cubicBezTo>
                </a:path>
              </a:pathLst>
            </a:custGeom>
            <a:ln>
              <a:prstDash val="sys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 106"/>
            <p:cNvSpPr/>
            <p:nvPr/>
          </p:nvSpPr>
          <p:spPr>
            <a:xfrm rot="2762743" flipH="1">
              <a:off x="10966716" y="6261083"/>
              <a:ext cx="163634" cy="396231"/>
            </a:xfrm>
            <a:custGeom>
              <a:avLst/>
              <a:gdLst>
                <a:gd name="connsiteX0" fmla="*/ 190500 w 190500"/>
                <a:gd name="connsiteY0" fmla="*/ 828675 h 828675"/>
                <a:gd name="connsiteX1" fmla="*/ 47625 w 190500"/>
                <a:gd name="connsiteY1" fmla="*/ 428625 h 828675"/>
                <a:gd name="connsiteX2" fmla="*/ 114300 w 190500"/>
                <a:gd name="connsiteY2" fmla="*/ 352425 h 828675"/>
                <a:gd name="connsiteX3" fmla="*/ 0 w 190500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828675">
                  <a:moveTo>
                    <a:pt x="190500" y="828675"/>
                  </a:moveTo>
                  <a:cubicBezTo>
                    <a:pt x="125412" y="668337"/>
                    <a:pt x="60325" y="508000"/>
                    <a:pt x="47625" y="428625"/>
                  </a:cubicBezTo>
                  <a:cubicBezTo>
                    <a:pt x="34925" y="349250"/>
                    <a:pt x="122237" y="423862"/>
                    <a:pt x="114300" y="352425"/>
                  </a:cubicBezTo>
                  <a:cubicBezTo>
                    <a:pt x="106362" y="280987"/>
                    <a:pt x="53181" y="140493"/>
                    <a:pt x="0" y="0"/>
                  </a:cubicBezTo>
                </a:path>
              </a:pathLst>
            </a:custGeom>
            <a:ln>
              <a:prstDash val="sys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 107"/>
            <p:cNvSpPr/>
            <p:nvPr/>
          </p:nvSpPr>
          <p:spPr>
            <a:xfrm rot="2762743" flipH="1">
              <a:off x="11634904" y="6620234"/>
              <a:ext cx="163634" cy="396231"/>
            </a:xfrm>
            <a:custGeom>
              <a:avLst/>
              <a:gdLst>
                <a:gd name="connsiteX0" fmla="*/ 190500 w 190500"/>
                <a:gd name="connsiteY0" fmla="*/ 828675 h 828675"/>
                <a:gd name="connsiteX1" fmla="*/ 47625 w 190500"/>
                <a:gd name="connsiteY1" fmla="*/ 428625 h 828675"/>
                <a:gd name="connsiteX2" fmla="*/ 114300 w 190500"/>
                <a:gd name="connsiteY2" fmla="*/ 352425 h 828675"/>
                <a:gd name="connsiteX3" fmla="*/ 0 w 190500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828675">
                  <a:moveTo>
                    <a:pt x="190500" y="828675"/>
                  </a:moveTo>
                  <a:cubicBezTo>
                    <a:pt x="125412" y="668337"/>
                    <a:pt x="60325" y="508000"/>
                    <a:pt x="47625" y="428625"/>
                  </a:cubicBezTo>
                  <a:cubicBezTo>
                    <a:pt x="34925" y="349250"/>
                    <a:pt x="122237" y="423862"/>
                    <a:pt x="114300" y="352425"/>
                  </a:cubicBezTo>
                  <a:cubicBezTo>
                    <a:pt x="106362" y="280987"/>
                    <a:pt x="53181" y="140493"/>
                    <a:pt x="0" y="0"/>
                  </a:cubicBezTo>
                </a:path>
              </a:pathLst>
            </a:custGeom>
            <a:ln>
              <a:prstDash val="sys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9113201" y="7244842"/>
              <a:ext cx="29106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平价酒店（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个房间）走廊部署  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5" name="直接连接符 144"/>
            <p:cNvCxnSpPr>
              <a:stCxn id="97" idx="1"/>
            </p:cNvCxnSpPr>
            <p:nvPr/>
          </p:nvCxnSpPr>
          <p:spPr>
            <a:xfrm flipH="1" flipV="1">
              <a:off x="9207972" y="6578059"/>
              <a:ext cx="2656557" cy="39289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pic>
          <p:nvPicPr>
            <p:cNvPr id="95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46652" y="6486558"/>
              <a:ext cx="371257" cy="228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6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8385" y="6496349"/>
              <a:ext cx="371257" cy="23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矩形 65"/>
            <p:cNvSpPr/>
            <p:nvPr/>
          </p:nvSpPr>
          <p:spPr>
            <a:xfrm>
              <a:off x="9426281" y="5702895"/>
              <a:ext cx="1234354" cy="2176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改造酒店，补盲方案</a:t>
              </a:r>
              <a:endParaRPr lang="zh-CN" altLang="en-US" sz="1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7" name="矩形 166"/>
          <p:cNvSpPr/>
          <p:nvPr/>
        </p:nvSpPr>
        <p:spPr>
          <a:xfrm>
            <a:off x="770654" y="4939771"/>
            <a:ext cx="15744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无线自组网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Mesh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605439" y="5331177"/>
            <a:ext cx="3096345" cy="2188255"/>
            <a:chOff x="2812664" y="5270889"/>
            <a:chExt cx="3096345" cy="2188255"/>
          </a:xfrm>
        </p:grpSpPr>
        <p:grpSp>
          <p:nvGrpSpPr>
            <p:cNvPr id="8208" name="组合 8207"/>
            <p:cNvGrpSpPr/>
            <p:nvPr/>
          </p:nvGrpSpPr>
          <p:grpSpPr>
            <a:xfrm>
              <a:off x="2812664" y="5270889"/>
              <a:ext cx="3096345" cy="2188255"/>
              <a:chOff x="3013865" y="5885625"/>
              <a:chExt cx="2409825" cy="1498828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3013865" y="5885625"/>
                <a:ext cx="2409825" cy="1498828"/>
                <a:chOff x="5507250" y="5939784"/>
                <a:chExt cx="2409825" cy="1581150"/>
              </a:xfrm>
            </p:grpSpPr>
            <p:pic>
              <p:nvPicPr>
                <p:cNvPr id="3077" name="Picture 5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07250" y="5939784"/>
                  <a:ext cx="2409825" cy="15811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9" name="Picture 149"/>
                <p:cNvPicPr>
                  <a:picLocks noChangeAspect="1" noChangeArrowheads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11651" y="6081323"/>
                  <a:ext cx="392395" cy="2650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Picture 149"/>
                <p:cNvPicPr>
                  <a:picLocks noChangeAspect="1" noChangeArrowheads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11651" y="7210852"/>
                  <a:ext cx="386187" cy="2608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2" name="Picture 149"/>
                <p:cNvPicPr>
                  <a:picLocks noChangeAspect="1" noChangeArrowheads="1"/>
                </p:cNvPicPr>
                <p:nvPr/>
              </p:nvPicPr>
              <p:blipFill>
                <a:blip r:embed="rId2" cstate="email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05892" y="6497787"/>
                  <a:ext cx="371257" cy="2507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8192" name="任意多边形 8191"/>
              <p:cNvSpPr/>
              <p:nvPr/>
            </p:nvSpPr>
            <p:spPr>
              <a:xfrm>
                <a:off x="3306935" y="6153150"/>
                <a:ext cx="1265891" cy="924122"/>
              </a:xfrm>
              <a:custGeom>
                <a:avLst/>
                <a:gdLst>
                  <a:gd name="connsiteX0" fmla="*/ 512590 w 1265891"/>
                  <a:gd name="connsiteY0" fmla="*/ 0 h 924122"/>
                  <a:gd name="connsiteX1" fmla="*/ 1265065 w 1265891"/>
                  <a:gd name="connsiteY1" fmla="*/ 342900 h 924122"/>
                  <a:gd name="connsiteX2" fmla="*/ 645940 w 1265891"/>
                  <a:gd name="connsiteY2" fmla="*/ 914400 h 924122"/>
                  <a:gd name="connsiteX3" fmla="*/ 7765 w 1265891"/>
                  <a:gd name="connsiteY3" fmla="*/ 657225 h 924122"/>
                  <a:gd name="connsiteX4" fmla="*/ 274465 w 1265891"/>
                  <a:gd name="connsiteY4" fmla="*/ 76200 h 924122"/>
                  <a:gd name="connsiteX5" fmla="*/ 274465 w 1265891"/>
                  <a:gd name="connsiteY5" fmla="*/ 76200 h 924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65891" h="924122">
                    <a:moveTo>
                      <a:pt x="512590" y="0"/>
                    </a:moveTo>
                    <a:cubicBezTo>
                      <a:pt x="877715" y="95250"/>
                      <a:pt x="1242840" y="190500"/>
                      <a:pt x="1265065" y="342900"/>
                    </a:cubicBezTo>
                    <a:cubicBezTo>
                      <a:pt x="1287290" y="495300"/>
                      <a:pt x="855490" y="862013"/>
                      <a:pt x="645940" y="914400"/>
                    </a:cubicBezTo>
                    <a:cubicBezTo>
                      <a:pt x="436390" y="966788"/>
                      <a:pt x="69677" y="796925"/>
                      <a:pt x="7765" y="657225"/>
                    </a:cubicBezTo>
                    <a:cubicBezTo>
                      <a:pt x="-54147" y="517525"/>
                      <a:pt x="274465" y="76200"/>
                      <a:pt x="274465" y="76200"/>
                    </a:cubicBezTo>
                    <a:lnTo>
                      <a:pt x="274465" y="76200"/>
                    </a:lnTo>
                  </a:path>
                </a:pathLst>
              </a:custGeom>
              <a:ln>
                <a:prstDash val="dash"/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78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3660" y="6991275"/>
              <a:ext cx="354993" cy="23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9" name="任意多边形 178"/>
            <p:cNvSpPr/>
            <p:nvPr/>
          </p:nvSpPr>
          <p:spPr>
            <a:xfrm rot="2762743" flipH="1" flipV="1">
              <a:off x="4892737" y="6590743"/>
              <a:ext cx="351018" cy="136741"/>
            </a:xfrm>
            <a:custGeom>
              <a:avLst/>
              <a:gdLst>
                <a:gd name="connsiteX0" fmla="*/ 190500 w 190500"/>
                <a:gd name="connsiteY0" fmla="*/ 828675 h 828675"/>
                <a:gd name="connsiteX1" fmla="*/ 47625 w 190500"/>
                <a:gd name="connsiteY1" fmla="*/ 428625 h 828675"/>
                <a:gd name="connsiteX2" fmla="*/ 114300 w 190500"/>
                <a:gd name="connsiteY2" fmla="*/ 352425 h 828675"/>
                <a:gd name="connsiteX3" fmla="*/ 0 w 190500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828675">
                  <a:moveTo>
                    <a:pt x="190500" y="828675"/>
                  </a:moveTo>
                  <a:cubicBezTo>
                    <a:pt x="125412" y="668337"/>
                    <a:pt x="60325" y="508000"/>
                    <a:pt x="47625" y="428625"/>
                  </a:cubicBezTo>
                  <a:cubicBezTo>
                    <a:pt x="34925" y="349250"/>
                    <a:pt x="122237" y="423862"/>
                    <a:pt x="114300" y="352425"/>
                  </a:cubicBezTo>
                  <a:cubicBezTo>
                    <a:pt x="106362" y="280987"/>
                    <a:pt x="53181" y="140493"/>
                    <a:pt x="0" y="0"/>
                  </a:cubicBezTo>
                </a:path>
              </a:pathLst>
            </a:custGeom>
            <a:ln>
              <a:prstDash val="sys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0" y="1408212"/>
            <a:ext cx="4042302" cy="4154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云平台，实现集中管理，控制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 74"/>
          <p:cNvGrpSpPr/>
          <p:nvPr/>
        </p:nvGrpSpPr>
        <p:grpSpPr>
          <a:xfrm>
            <a:off x="4089465" y="5136207"/>
            <a:ext cx="5044635" cy="2653481"/>
            <a:chOff x="8912201" y="5676404"/>
            <a:chExt cx="3458422" cy="1876215"/>
          </a:xfrm>
        </p:grpSpPr>
        <p:pic>
          <p:nvPicPr>
            <p:cNvPr id="76" name="Picture 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12201" y="6086377"/>
              <a:ext cx="3439467" cy="1138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7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16188" y="6735705"/>
              <a:ext cx="371257" cy="23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61425" y="6215758"/>
              <a:ext cx="287649" cy="1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81789" y="6789240"/>
              <a:ext cx="287649" cy="1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3465" y="6847404"/>
              <a:ext cx="287649" cy="1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3191" y="6216579"/>
              <a:ext cx="287649" cy="184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TextBox 114"/>
            <p:cNvSpPr txBox="1"/>
            <p:nvPr/>
          </p:nvSpPr>
          <p:spPr>
            <a:xfrm>
              <a:off x="9113201" y="7244842"/>
              <a:ext cx="29106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平价酒店（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个房间）走廊部署  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0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49829" y="6784360"/>
              <a:ext cx="371257" cy="228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1" name="Picture 149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50495" y="6221475"/>
              <a:ext cx="371257" cy="237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" name="矩形 91"/>
            <p:cNvSpPr/>
            <p:nvPr/>
          </p:nvSpPr>
          <p:spPr>
            <a:xfrm>
              <a:off x="10619405" y="5676404"/>
              <a:ext cx="1751218" cy="2176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低成本轻量化云面板</a:t>
              </a:r>
              <a:r>
                <a:rPr lang="en-US" altLang="zh-CN" sz="1400" b="1" dirty="0" smtClean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</a:t>
              </a:r>
              <a:endParaRPr lang="zh-CN" altLang="en-US" sz="1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3" name="直接连接符 110"/>
          <p:cNvCxnSpPr>
            <a:stCxn id="76" idx="0"/>
            <a:endCxn id="7" idx="2"/>
          </p:cNvCxnSpPr>
          <p:nvPr/>
        </p:nvCxnSpPr>
        <p:spPr>
          <a:xfrm flipH="1" flipV="1">
            <a:off x="6564443" y="2844944"/>
            <a:ext cx="33514" cy="28710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超低成本云</a:t>
            </a:r>
            <a:r>
              <a:rPr lang="en-US" altLang="zh-CN" dirty="0" smtClean="0"/>
              <a:t>AP</a:t>
            </a:r>
            <a:endParaRPr lang="zh-CN" altLang="en-US" dirty="0"/>
          </a:p>
        </p:txBody>
      </p:sp>
      <p:grpSp>
        <p:nvGrpSpPr>
          <p:cNvPr id="14" name="组 13"/>
          <p:cNvGrpSpPr/>
          <p:nvPr/>
        </p:nvGrpSpPr>
        <p:grpSpPr>
          <a:xfrm>
            <a:off x="-174834" y="1192188"/>
            <a:ext cx="6062698" cy="2880320"/>
            <a:chOff x="107504" y="2204864"/>
            <a:chExt cx="8787259" cy="4226986"/>
          </a:xfrm>
        </p:grpSpPr>
        <p:pic>
          <p:nvPicPr>
            <p:cNvPr id="15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88" y="2521471"/>
              <a:ext cx="2973387" cy="2879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1375" y="2521471"/>
              <a:ext cx="2517775" cy="2879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3763" y="2521471"/>
              <a:ext cx="2919412" cy="28797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" name="TextBox 16"/>
            <p:cNvSpPr>
              <a:spLocks noChangeArrowheads="1"/>
            </p:cNvSpPr>
            <p:nvPr/>
          </p:nvSpPr>
          <p:spPr bwMode="auto">
            <a:xfrm>
              <a:off x="2699792" y="5589240"/>
              <a:ext cx="1152525" cy="339725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Calibri" panose="020F0502020204030204" charset="0"/>
                </a:rPr>
                <a:t>1</a:t>
              </a: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Calibri" panose="020F0502020204030204" charset="0"/>
                </a:rPr>
                <a:t>电话</a:t>
              </a: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接口</a:t>
              </a:r>
              <a:endParaRPr lang="zh-CN" altLang="en-US" sz="1600" b="1" dirty="0">
                <a:solidFill>
                  <a:srgbClr val="3399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9" name="TextBox 18"/>
            <p:cNvSpPr>
              <a:spLocks noChangeArrowheads="1"/>
            </p:cNvSpPr>
            <p:nvPr/>
          </p:nvSpPr>
          <p:spPr bwMode="auto">
            <a:xfrm>
              <a:off x="4139952" y="5373216"/>
              <a:ext cx="1946275" cy="33813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一个百兆</a:t>
              </a:r>
              <a:r>
                <a:rPr lang="en-US" altLang="zh-CN" sz="1600" b="1" dirty="0" err="1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PoE</a:t>
              </a: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上联口</a:t>
              </a:r>
              <a:endParaRPr lang="zh-CN" altLang="en-US" sz="1600" b="1" dirty="0">
                <a:solidFill>
                  <a:srgbClr val="3399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cxnSp>
          <p:nvCxnSpPr>
            <p:cNvPr id="20" name="直接箭头连接符 25"/>
            <p:cNvCxnSpPr>
              <a:cxnSpLocks noChangeShapeType="1"/>
              <a:stCxn id="24" idx="0"/>
            </p:cNvCxnSpPr>
            <p:nvPr/>
          </p:nvCxnSpPr>
          <p:spPr bwMode="auto">
            <a:xfrm flipH="1" flipV="1">
              <a:off x="2339752" y="4725144"/>
              <a:ext cx="936303" cy="864096"/>
            </a:xfrm>
            <a:prstGeom prst="straightConnector1">
              <a:avLst/>
            </a:prstGeom>
            <a:ln>
              <a:solidFill>
                <a:srgbClr val="008000"/>
              </a:solidFill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1" name="TextBox 16"/>
            <p:cNvSpPr>
              <a:spLocks noChangeArrowheads="1"/>
            </p:cNvSpPr>
            <p:nvPr/>
          </p:nvSpPr>
          <p:spPr bwMode="auto">
            <a:xfrm>
              <a:off x="107504" y="5877272"/>
              <a:ext cx="2376488" cy="33813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Calibri" panose="020F0502020204030204" charset="0"/>
                </a:rPr>
                <a:t>两个有线百</a:t>
              </a: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兆</a:t>
              </a:r>
              <a:r>
                <a:rPr lang="en-US" altLang="zh-CN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LAN</a:t>
              </a: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接口</a:t>
              </a:r>
              <a:endParaRPr lang="zh-CN" altLang="en-US" sz="1600" b="1" dirty="0">
                <a:solidFill>
                  <a:srgbClr val="3399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cxnSp>
          <p:nvCxnSpPr>
            <p:cNvPr id="22" name="直接箭头连接符 25"/>
            <p:cNvCxnSpPr>
              <a:cxnSpLocks noChangeShapeType="1"/>
              <a:stCxn id="27" idx="0"/>
            </p:cNvCxnSpPr>
            <p:nvPr/>
          </p:nvCxnSpPr>
          <p:spPr bwMode="auto">
            <a:xfrm flipV="1">
              <a:off x="1295748" y="4653136"/>
              <a:ext cx="467940" cy="1224136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3" name="直接箭头连接符 25"/>
            <p:cNvCxnSpPr>
              <a:cxnSpLocks noChangeShapeType="1"/>
              <a:stCxn id="25" idx="0"/>
            </p:cNvCxnSpPr>
            <p:nvPr/>
          </p:nvCxnSpPr>
          <p:spPr bwMode="auto">
            <a:xfrm flipV="1">
              <a:off x="5113090" y="3429000"/>
              <a:ext cx="2195214" cy="1944216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4" name="TextBox 18"/>
            <p:cNvSpPr>
              <a:spLocks noChangeArrowheads="1"/>
            </p:cNvSpPr>
            <p:nvPr/>
          </p:nvSpPr>
          <p:spPr bwMode="auto">
            <a:xfrm>
              <a:off x="6948488" y="5617096"/>
              <a:ext cx="1946275" cy="58578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一个百兆</a:t>
              </a:r>
              <a:r>
                <a:rPr lang="en-US" altLang="zh-CN" sz="1600" b="1" dirty="0" err="1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PoE</a:t>
              </a: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上联口插槽</a:t>
              </a:r>
              <a:endParaRPr lang="zh-CN" altLang="en-US" sz="1600" b="1" dirty="0">
                <a:solidFill>
                  <a:srgbClr val="3399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cxnSp>
          <p:nvCxnSpPr>
            <p:cNvPr id="25" name="直接箭头连接符 25"/>
            <p:cNvCxnSpPr>
              <a:cxnSpLocks noChangeShapeType="1"/>
              <a:stCxn id="30" idx="0"/>
            </p:cNvCxnSpPr>
            <p:nvPr/>
          </p:nvCxnSpPr>
          <p:spPr bwMode="auto">
            <a:xfrm flipV="1">
              <a:off x="7921625" y="3385071"/>
              <a:ext cx="179388" cy="2232025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6" name="TextBox 18"/>
            <p:cNvSpPr>
              <a:spLocks noChangeArrowheads="1"/>
            </p:cNvSpPr>
            <p:nvPr/>
          </p:nvSpPr>
          <p:spPr bwMode="auto">
            <a:xfrm>
              <a:off x="4427984" y="6093296"/>
              <a:ext cx="2451100" cy="338554"/>
            </a:xfrm>
            <a:prstGeom prst="rect">
              <a:avLst/>
            </a:prstGeom>
            <a:ln>
              <a:solidFill>
                <a:srgbClr val="008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一个电话线上联口插槽</a:t>
              </a:r>
              <a:endParaRPr lang="zh-CN" altLang="en-US" sz="1600" b="1" dirty="0">
                <a:solidFill>
                  <a:srgbClr val="3399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cxnSp>
          <p:nvCxnSpPr>
            <p:cNvPr id="27" name="直接箭头连接符 25"/>
            <p:cNvCxnSpPr>
              <a:cxnSpLocks noChangeShapeType="1"/>
            </p:cNvCxnSpPr>
            <p:nvPr/>
          </p:nvCxnSpPr>
          <p:spPr bwMode="auto">
            <a:xfrm flipV="1">
              <a:off x="5653534" y="3933056"/>
              <a:ext cx="2012800" cy="2160240"/>
            </a:xfrm>
            <a:prstGeom prst="straightConnector1">
              <a:avLst/>
            </a:prstGeom>
            <a:ln>
              <a:solidFill>
                <a:srgbClr val="008000"/>
              </a:solidFill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8" name="TextBox 16"/>
            <p:cNvSpPr>
              <a:spLocks noChangeArrowheads="1"/>
            </p:cNvSpPr>
            <p:nvPr/>
          </p:nvSpPr>
          <p:spPr bwMode="auto">
            <a:xfrm>
              <a:off x="4355976" y="2204864"/>
              <a:ext cx="1655762" cy="33813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可拆卸</a:t>
              </a:r>
              <a:r>
                <a:rPr lang="en-US" altLang="zh-CN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AP</a:t>
              </a:r>
              <a:r>
                <a:rPr lang="zh-CN" altLang="en-US" sz="1600" b="1" dirty="0">
                  <a:solidFill>
                    <a:srgbClr val="3399FF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alibri" panose="020F0502020204030204" charset="0"/>
                  <a:sym typeface="宋体" panose="02010600030101010101" pitchFamily="2" charset="-122"/>
                </a:rPr>
                <a:t>面板盖</a:t>
              </a:r>
              <a:endParaRPr lang="zh-CN" altLang="en-US" sz="1600" b="1" dirty="0">
                <a:solidFill>
                  <a:srgbClr val="3399FF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cxnSp>
          <p:nvCxnSpPr>
            <p:cNvPr id="29" name="直接箭头连接符 25"/>
            <p:cNvCxnSpPr>
              <a:cxnSpLocks noChangeShapeType="1"/>
            </p:cNvCxnSpPr>
            <p:nvPr/>
          </p:nvCxnSpPr>
          <p:spPr bwMode="auto">
            <a:xfrm flipH="1">
              <a:off x="4140076" y="2543001"/>
              <a:ext cx="1044575" cy="8128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0" name="直接箭头连接符 25"/>
            <p:cNvCxnSpPr>
              <a:cxnSpLocks noChangeShapeType="1"/>
              <a:stCxn id="27" idx="0"/>
            </p:cNvCxnSpPr>
            <p:nvPr/>
          </p:nvCxnSpPr>
          <p:spPr bwMode="auto">
            <a:xfrm flipV="1">
              <a:off x="1295748" y="4725144"/>
              <a:ext cx="107900" cy="1152128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aphicFrame>
        <p:nvGraphicFramePr>
          <p:cNvPr id="31" name="图示 6"/>
          <p:cNvGraphicFramePr/>
          <p:nvPr/>
        </p:nvGraphicFramePr>
        <p:xfrm>
          <a:off x="6029205" y="1819912"/>
          <a:ext cx="8005229" cy="4910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828" y="127232"/>
            <a:ext cx="12796973" cy="588065"/>
          </a:xfrm>
        </p:spPr>
        <p:txBody>
          <a:bodyPr/>
          <a:lstStyle/>
          <a:p>
            <a:r>
              <a:rPr kumimoji="1"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云平台</a:t>
            </a:r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2" name="矩形 6"/>
          <p:cNvSpPr>
            <a:spLocks noChangeArrowheads="1"/>
          </p:cNvSpPr>
          <p:nvPr/>
        </p:nvSpPr>
        <p:spPr bwMode="auto">
          <a:xfrm>
            <a:off x="8181610" y="2617799"/>
            <a:ext cx="1924578" cy="307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4" tIns="45708" rIns="91414" bIns="45708">
            <a:spAutoFit/>
          </a:bodyPr>
          <a:lstStyle/>
          <a:p>
            <a:pPr defTabSz="913765"/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3" name="矩形 6"/>
          <p:cNvSpPr>
            <a:spLocks noChangeArrowheads="1"/>
          </p:cNvSpPr>
          <p:nvPr/>
        </p:nvSpPr>
        <p:spPr bwMode="auto">
          <a:xfrm>
            <a:off x="8480539" y="4472068"/>
            <a:ext cx="5098683" cy="16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4" tIns="45708" rIns="91414" bIns="4570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出厂零配置上线（自动连接云）</a:t>
            </a:r>
            <a:endParaRPr lang="en-US" altLang="zh-CN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全网体验监控（设备状态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用户体验）</a:t>
            </a:r>
            <a:endParaRPr lang="en-US" altLang="zh-CN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故障诊断和自动修复</a:t>
            </a:r>
            <a:endParaRPr lang="en-US" altLang="zh-CN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（覆盖问题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出口问题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en-US" altLang="zh-CN" sz="175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移动端（微信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/APP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4" name="等腰三角形 4"/>
          <p:cNvSpPr/>
          <p:nvPr/>
        </p:nvSpPr>
        <p:spPr>
          <a:xfrm rot="10800000">
            <a:off x="4630177" y="3310144"/>
            <a:ext cx="495265" cy="1419830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rgbClr val="4FA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anchor="ctr"/>
          <a:lstStyle/>
          <a:p>
            <a:pPr algn="ctr" defTabSz="913765"/>
            <a:endParaRPr lang="zh-CN" altLang="en-US" sz="1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5" name="等腰三角形 4"/>
          <p:cNvSpPr/>
          <p:nvPr/>
        </p:nvSpPr>
        <p:spPr>
          <a:xfrm rot="4854245">
            <a:off x="5888711" y="4356547"/>
            <a:ext cx="488909" cy="1438287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rgbClr val="4FA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anchor="ctr"/>
          <a:lstStyle/>
          <a:p>
            <a:pPr algn="ctr" defTabSz="913765"/>
            <a:endParaRPr lang="zh-CN" altLang="en-US" sz="1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30187" y="1957698"/>
            <a:ext cx="4108726" cy="1466738"/>
          </a:xfrm>
          <a:prstGeom prst="roundRect">
            <a:avLst/>
          </a:prstGeom>
          <a:ln w="19050">
            <a:solidFill>
              <a:srgbClr val="00B0F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14" tIns="45708" rIns="91414" bIns="45708" rtlCol="0" anchor="ctr"/>
          <a:lstStyle/>
          <a:p>
            <a:pPr algn="ctr" defTabSz="913765"/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7171110" y="1920040"/>
            <a:ext cx="6203322" cy="1397278"/>
          </a:xfrm>
          <a:prstGeom prst="roundRect">
            <a:avLst/>
          </a:prstGeom>
          <a:noFill/>
          <a:ln w="19050">
            <a:solidFill>
              <a:srgbClr val="37CBFF"/>
            </a:solidFill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4" tIns="45708" rIns="91414" bIns="45708" rtlCol="0" anchor="ctr"/>
          <a:lstStyle/>
          <a:p>
            <a:pPr algn="ctr" defTabSz="913765"/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8358410" y="3933620"/>
            <a:ext cx="5375932" cy="2181457"/>
          </a:xfrm>
          <a:prstGeom prst="roundRect">
            <a:avLst/>
          </a:prstGeom>
          <a:noFill/>
          <a:ln w="19050">
            <a:solidFill>
              <a:srgbClr val="00B0F0"/>
            </a:solidFill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4" tIns="45708" rIns="91414" bIns="45708" rtlCol="0" anchor="ctr"/>
          <a:lstStyle/>
          <a:p>
            <a:pPr algn="ctr" defTabSz="913765"/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102079" y="4720581"/>
            <a:ext cx="4169183" cy="1394497"/>
          </a:xfrm>
          <a:prstGeom prst="roundRect">
            <a:avLst/>
          </a:prstGeom>
          <a:noFill/>
          <a:ln w="19050">
            <a:solidFill>
              <a:srgbClr val="7DDDFF"/>
            </a:solidFill>
            <a:round/>
            <a:head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4" tIns="45708" rIns="91414" bIns="45708" rtlCol="0" anchor="ctr"/>
          <a:lstStyle/>
          <a:p>
            <a:pPr algn="ctr" defTabSz="913765"/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473216" y="1908665"/>
            <a:ext cx="1426965" cy="1408653"/>
          </a:xfrm>
          <a:prstGeom prst="ellipse">
            <a:avLst/>
          </a:prstGeom>
          <a:solidFill>
            <a:srgbClr val="37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anchor="ctr"/>
          <a:lstStyle/>
          <a:p>
            <a:pPr algn="ctr" defTabSz="913765"/>
            <a:endParaRPr lang="zh-CN" altLang="en-US" sz="1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4" name="等腰三角形 4"/>
          <p:cNvSpPr/>
          <p:nvPr/>
        </p:nvSpPr>
        <p:spPr>
          <a:xfrm rot="11243667" flipH="1" flipV="1">
            <a:off x="7353799" y="3338914"/>
            <a:ext cx="545917" cy="899582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rgbClr val="4FA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anchor="ctr"/>
          <a:lstStyle/>
          <a:p>
            <a:pPr algn="ctr" defTabSz="913765"/>
            <a:endParaRPr lang="zh-CN" altLang="en-US" sz="1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5" name="等腰三角形 4"/>
          <p:cNvSpPr/>
          <p:nvPr/>
        </p:nvSpPr>
        <p:spPr>
          <a:xfrm rot="4172466" flipH="1" flipV="1">
            <a:off x="5618885" y="1825746"/>
            <a:ext cx="488909" cy="1291250"/>
          </a:xfrm>
          <a:custGeom>
            <a:avLst/>
            <a:gdLst/>
            <a:ahLst/>
            <a:cxnLst/>
            <a:rect l="l" t="t" r="r" b="b"/>
            <a:pathLst>
              <a:path w="192964" h="560383">
                <a:moveTo>
                  <a:pt x="66046" y="560383"/>
                </a:moveTo>
                <a:lnTo>
                  <a:pt x="0" y="437611"/>
                </a:lnTo>
                <a:lnTo>
                  <a:pt x="50013" y="454481"/>
                </a:lnTo>
                <a:cubicBezTo>
                  <a:pt x="162802" y="291013"/>
                  <a:pt x="137166" y="120464"/>
                  <a:pt x="101652" y="0"/>
                </a:cubicBezTo>
                <a:cubicBezTo>
                  <a:pt x="168790" y="118195"/>
                  <a:pt x="220957" y="274728"/>
                  <a:pt x="139072" y="484523"/>
                </a:cubicBezTo>
                <a:lnTo>
                  <a:pt x="192964" y="502702"/>
                </a:lnTo>
                <a:close/>
              </a:path>
            </a:pathLst>
          </a:custGeom>
          <a:solidFill>
            <a:srgbClr val="4FA5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anchor="ctr"/>
          <a:lstStyle/>
          <a:p>
            <a:pPr algn="ctr" defTabSz="913765"/>
            <a:endParaRPr lang="zh-CN" altLang="en-US" sz="1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8061041" y="2019691"/>
            <a:ext cx="1459001" cy="39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/>
          <a:p>
            <a:pPr defTabSz="913765"/>
            <a:r>
              <a:rPr lang="zh-CN" altLang="en-US" sz="1985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云控制优化</a:t>
            </a:r>
            <a:endParaRPr lang="zh-CN" altLang="en-US" sz="1985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7" name="矩形 7"/>
          <p:cNvSpPr>
            <a:spLocks noChangeArrowheads="1"/>
          </p:cNvSpPr>
          <p:nvPr/>
        </p:nvSpPr>
        <p:spPr bwMode="auto">
          <a:xfrm>
            <a:off x="8652743" y="4113234"/>
            <a:ext cx="1237575" cy="39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4" tIns="45708" rIns="91414" bIns="45708">
            <a:spAutoFit/>
          </a:bodyPr>
          <a:lstStyle/>
          <a:p>
            <a:pPr defTabSz="913765"/>
            <a:r>
              <a:rPr lang="zh-CN" altLang="en-US" sz="1985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云运维</a:t>
            </a:r>
            <a:endParaRPr lang="zh-CN" altLang="en-US" sz="1985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8" name="矩形 7"/>
          <p:cNvSpPr>
            <a:spLocks noChangeArrowheads="1"/>
          </p:cNvSpPr>
          <p:nvPr/>
        </p:nvSpPr>
        <p:spPr bwMode="auto">
          <a:xfrm>
            <a:off x="1436126" y="1978561"/>
            <a:ext cx="1363794" cy="39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4" tIns="45708" rIns="91414" bIns="45708">
            <a:spAutoFit/>
          </a:bodyPr>
          <a:lstStyle/>
          <a:p>
            <a:pPr defTabSz="913765"/>
            <a:r>
              <a:rPr lang="zh-CN" altLang="en-US" sz="1985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云管理</a:t>
            </a:r>
            <a:endParaRPr lang="zh-CN" altLang="en-US" sz="1985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9" name="矩形 6"/>
          <p:cNvSpPr>
            <a:spLocks noChangeArrowheads="1"/>
          </p:cNvSpPr>
          <p:nvPr/>
        </p:nvSpPr>
        <p:spPr bwMode="auto">
          <a:xfrm>
            <a:off x="312018" y="2327398"/>
            <a:ext cx="3888490" cy="90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4" tIns="45708" rIns="91414" bIns="45708">
            <a:spAutoFit/>
          </a:bodyPr>
          <a:lstStyle/>
          <a:p>
            <a:pPr defTabSz="913765"/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全产品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全网管理，配置，监控，拓扑  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AP/EG/SW</a:t>
            </a:r>
            <a:endParaRPr lang="en-US" altLang="zh-CN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913765"/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分级分权适合连锁和分支机构</a:t>
            </a:r>
            <a:endParaRPr lang="zh-CN" altLang="en-US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0" name="矩形 7"/>
          <p:cNvSpPr>
            <a:spLocks noChangeArrowheads="1"/>
          </p:cNvSpPr>
          <p:nvPr/>
        </p:nvSpPr>
        <p:spPr bwMode="auto">
          <a:xfrm>
            <a:off x="1484677" y="4741366"/>
            <a:ext cx="949246" cy="397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4" tIns="45708" rIns="91414" bIns="45708">
            <a:spAutoFit/>
          </a:bodyPr>
          <a:lstStyle/>
          <a:p>
            <a:pPr defTabSz="913765"/>
            <a:r>
              <a:rPr lang="zh-CN" altLang="en-US" sz="1985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云服务</a:t>
            </a:r>
            <a:endParaRPr lang="zh-CN" altLang="en-US" sz="1985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1" name="矩形 6"/>
          <p:cNvSpPr>
            <a:spLocks noChangeArrowheads="1"/>
          </p:cNvSpPr>
          <p:nvPr/>
        </p:nvSpPr>
        <p:spPr bwMode="auto">
          <a:xfrm>
            <a:off x="418363" y="5141476"/>
            <a:ext cx="2864594" cy="630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4" tIns="45708" rIns="91414" bIns="45708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体验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投诉报表</a:t>
            </a:r>
            <a:endParaRPr lang="en-US" altLang="zh-CN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buAutoNum type="arabicPeriod"/>
            </a:pP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客流报表</a:t>
            </a:r>
            <a:endParaRPr lang="en-US" altLang="zh-CN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Freeform 7"/>
          <p:cNvSpPr/>
          <p:nvPr/>
        </p:nvSpPr>
        <p:spPr bwMode="auto">
          <a:xfrm>
            <a:off x="5240470" y="5368653"/>
            <a:ext cx="1669086" cy="1330391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0" y="144"/>
              </a:cxn>
              <a:cxn ang="0">
                <a:pos x="48" y="144"/>
              </a:cxn>
              <a:cxn ang="0">
                <a:pos x="48" y="272"/>
              </a:cxn>
              <a:cxn ang="0">
                <a:pos x="128" y="272"/>
              </a:cxn>
              <a:cxn ang="0">
                <a:pos x="128" y="176"/>
              </a:cxn>
              <a:cxn ang="0">
                <a:pos x="192" y="176"/>
              </a:cxn>
              <a:cxn ang="0">
                <a:pos x="192" y="272"/>
              </a:cxn>
              <a:cxn ang="0">
                <a:pos x="272" y="272"/>
              </a:cxn>
              <a:cxn ang="0">
                <a:pos x="272" y="144"/>
              </a:cxn>
              <a:cxn ang="0">
                <a:pos x="320" y="144"/>
              </a:cxn>
              <a:cxn ang="0">
                <a:pos x="160" y="0"/>
              </a:cxn>
            </a:cxnLst>
            <a:rect l="0" t="0" r="r" b="b"/>
            <a:pathLst>
              <a:path w="320" h="272">
                <a:moveTo>
                  <a:pt x="160" y="0"/>
                </a:moveTo>
                <a:lnTo>
                  <a:pt x="0" y="144"/>
                </a:lnTo>
                <a:lnTo>
                  <a:pt x="48" y="144"/>
                </a:lnTo>
                <a:lnTo>
                  <a:pt x="48" y="272"/>
                </a:lnTo>
                <a:lnTo>
                  <a:pt x="128" y="272"/>
                </a:lnTo>
                <a:lnTo>
                  <a:pt x="128" y="176"/>
                </a:lnTo>
                <a:lnTo>
                  <a:pt x="192" y="176"/>
                </a:lnTo>
                <a:lnTo>
                  <a:pt x="192" y="272"/>
                </a:lnTo>
                <a:lnTo>
                  <a:pt x="272" y="272"/>
                </a:lnTo>
                <a:lnTo>
                  <a:pt x="272" y="144"/>
                </a:lnTo>
                <a:lnTo>
                  <a:pt x="320" y="144"/>
                </a:lnTo>
                <a:lnTo>
                  <a:pt x="16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5">
            <a:noFill/>
            <a:round/>
          </a:ln>
        </p:spPr>
        <p:txBody>
          <a:bodyPr vert="horz" wrap="square" lIns="91414" tIns="45708" rIns="91414" bIns="45708" numCol="1" anchor="t" anchorCtr="0" compatLnSpc="1"/>
          <a:lstStyle/>
          <a:p>
            <a:endParaRPr lang="zh-CN" altLang="en-US" sz="1400" b="1" u="sng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32723" y="2015784"/>
            <a:ext cx="1426965" cy="1408653"/>
            <a:chOff x="3909210" y="2156311"/>
            <a:chExt cx="1427481" cy="1408652"/>
          </a:xfrm>
        </p:grpSpPr>
        <p:sp>
          <p:nvSpPr>
            <p:cNvPr id="60" name="椭圆 59"/>
            <p:cNvSpPr/>
            <p:nvPr/>
          </p:nvSpPr>
          <p:spPr>
            <a:xfrm>
              <a:off x="3909210" y="2156311"/>
              <a:ext cx="1427481" cy="140865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64689" y="2322070"/>
              <a:ext cx="921137" cy="908987"/>
            </a:xfrm>
            <a:prstGeom prst="rect">
              <a:avLst/>
            </a:prstGeom>
          </p:spPr>
        </p:pic>
      </p:grpSp>
      <p:pic>
        <p:nvPicPr>
          <p:cNvPr id="74" name="图片 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814256" y="2226710"/>
            <a:ext cx="770428" cy="76054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6692784" y="4176024"/>
            <a:ext cx="1426965" cy="1408653"/>
            <a:chOff x="6889104" y="4156862"/>
            <a:chExt cx="1427481" cy="1408652"/>
          </a:xfrm>
        </p:grpSpPr>
        <p:sp>
          <p:nvSpPr>
            <p:cNvPr id="62" name="椭圆 61"/>
            <p:cNvSpPr/>
            <p:nvPr/>
          </p:nvSpPr>
          <p:spPr>
            <a:xfrm>
              <a:off x="6889104" y="4156862"/>
              <a:ext cx="1427481" cy="140865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84008" y="4325507"/>
              <a:ext cx="998313" cy="98514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048753" y="4144516"/>
            <a:ext cx="1426965" cy="1408653"/>
            <a:chOff x="4011516" y="4472067"/>
            <a:chExt cx="1427481" cy="1408652"/>
          </a:xfrm>
        </p:grpSpPr>
        <p:sp>
          <p:nvSpPr>
            <p:cNvPr id="63" name="椭圆 62"/>
            <p:cNvSpPr/>
            <p:nvPr/>
          </p:nvSpPr>
          <p:spPr>
            <a:xfrm>
              <a:off x="4011516" y="4472067"/>
              <a:ext cx="1427481" cy="1408652"/>
            </a:xfrm>
            <a:prstGeom prst="ellipse">
              <a:avLst/>
            </a:prstGeom>
            <a:solidFill>
              <a:srgbClr val="7DD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4334932" y="4796937"/>
              <a:ext cx="797986" cy="787460"/>
            </a:xfrm>
            <a:prstGeom prst="rect">
              <a:avLst/>
            </a:prstGeom>
          </p:spPr>
        </p:pic>
      </p:grpSp>
      <p:grpSp>
        <p:nvGrpSpPr>
          <p:cNvPr id="38" name="组合 12"/>
          <p:cNvGrpSpPr/>
          <p:nvPr/>
        </p:nvGrpSpPr>
        <p:grpSpPr>
          <a:xfrm>
            <a:off x="5427439" y="954808"/>
            <a:ext cx="1673540" cy="653382"/>
            <a:chOff x="8240713" y="2065338"/>
            <a:chExt cx="2816225" cy="2124075"/>
          </a:xfrm>
        </p:grpSpPr>
        <p:sp>
          <p:nvSpPr>
            <p:cNvPr id="48" name="Freeform 5"/>
            <p:cNvSpPr/>
            <p:nvPr/>
          </p:nvSpPr>
          <p:spPr bwMode="auto">
            <a:xfrm>
              <a:off x="8240713" y="2065338"/>
              <a:ext cx="908050" cy="1450975"/>
            </a:xfrm>
            <a:custGeom>
              <a:avLst/>
              <a:gdLst>
                <a:gd name="T0" fmla="*/ 168 w 193"/>
                <a:gd name="T1" fmla="*/ 3 h 308"/>
                <a:gd name="T2" fmla="*/ 168 w 193"/>
                <a:gd name="T3" fmla="*/ 155 h 308"/>
                <a:gd name="T4" fmla="*/ 130 w 193"/>
                <a:gd name="T5" fmla="*/ 193 h 308"/>
                <a:gd name="T6" fmla="*/ 64 w 193"/>
                <a:gd name="T7" fmla="*/ 193 h 308"/>
                <a:gd name="T8" fmla="*/ 0 w 193"/>
                <a:gd name="T9" fmla="*/ 257 h 308"/>
                <a:gd name="T10" fmla="*/ 0 w 193"/>
                <a:gd name="T11" fmla="*/ 308 h 308"/>
                <a:gd name="T12" fmla="*/ 26 w 193"/>
                <a:gd name="T13" fmla="*/ 307 h 308"/>
                <a:gd name="T14" fmla="*/ 26 w 193"/>
                <a:gd name="T15" fmla="*/ 257 h 308"/>
                <a:gd name="T16" fmla="*/ 64 w 193"/>
                <a:gd name="T17" fmla="*/ 218 h 308"/>
                <a:gd name="T18" fmla="*/ 130 w 193"/>
                <a:gd name="T19" fmla="*/ 218 h 308"/>
                <a:gd name="T20" fmla="*/ 193 w 193"/>
                <a:gd name="T21" fmla="*/ 155 h 308"/>
                <a:gd name="T22" fmla="*/ 193 w 193"/>
                <a:gd name="T23" fmla="*/ 0 h 308"/>
                <a:gd name="T24" fmla="*/ 168 w 193"/>
                <a:gd name="T25" fmla="*/ 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308">
                  <a:moveTo>
                    <a:pt x="168" y="3"/>
                  </a:moveTo>
                  <a:cubicBezTo>
                    <a:pt x="168" y="155"/>
                    <a:pt x="168" y="155"/>
                    <a:pt x="168" y="155"/>
                  </a:cubicBezTo>
                  <a:cubicBezTo>
                    <a:pt x="168" y="176"/>
                    <a:pt x="151" y="193"/>
                    <a:pt x="130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29" y="193"/>
                    <a:pt x="0" y="221"/>
                    <a:pt x="0" y="257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9" y="308"/>
                    <a:pt x="17" y="308"/>
                    <a:pt x="26" y="307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6" y="235"/>
                    <a:pt x="43" y="218"/>
                    <a:pt x="64" y="218"/>
                  </a:cubicBezTo>
                  <a:cubicBezTo>
                    <a:pt x="130" y="218"/>
                    <a:pt x="130" y="218"/>
                    <a:pt x="130" y="218"/>
                  </a:cubicBezTo>
                  <a:cubicBezTo>
                    <a:pt x="165" y="218"/>
                    <a:pt x="193" y="190"/>
                    <a:pt x="193" y="155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5" y="1"/>
                    <a:pt x="176" y="1"/>
                    <a:pt x="168" y="3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6655" tIns="53328" rIns="106655" bIns="53328" numCol="1" anchor="t" anchorCtr="0" compatLnSpc="1"/>
            <a:lstStyle/>
            <a:p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49" name="Freeform 6"/>
            <p:cNvSpPr/>
            <p:nvPr/>
          </p:nvSpPr>
          <p:spPr bwMode="auto">
            <a:xfrm>
              <a:off x="9172575" y="2074863"/>
              <a:ext cx="993775" cy="2114550"/>
            </a:xfrm>
            <a:custGeom>
              <a:avLst/>
              <a:gdLst>
                <a:gd name="T0" fmla="*/ 22 w 211"/>
                <a:gd name="T1" fmla="*/ 2 h 449"/>
                <a:gd name="T2" fmla="*/ 22 w 211"/>
                <a:gd name="T3" fmla="*/ 136 h 449"/>
                <a:gd name="T4" fmla="*/ 56 w 211"/>
                <a:gd name="T5" fmla="*/ 170 h 449"/>
                <a:gd name="T6" fmla="*/ 155 w 211"/>
                <a:gd name="T7" fmla="*/ 170 h 449"/>
                <a:gd name="T8" fmla="*/ 211 w 211"/>
                <a:gd name="T9" fmla="*/ 226 h 449"/>
                <a:gd name="T10" fmla="*/ 211 w 211"/>
                <a:gd name="T11" fmla="*/ 449 h 449"/>
                <a:gd name="T12" fmla="*/ 189 w 211"/>
                <a:gd name="T13" fmla="*/ 449 h 449"/>
                <a:gd name="T14" fmla="*/ 189 w 211"/>
                <a:gd name="T15" fmla="*/ 226 h 449"/>
                <a:gd name="T16" fmla="*/ 155 w 211"/>
                <a:gd name="T17" fmla="*/ 192 h 449"/>
                <a:gd name="T18" fmla="*/ 56 w 211"/>
                <a:gd name="T19" fmla="*/ 193 h 449"/>
                <a:gd name="T20" fmla="*/ 0 w 211"/>
                <a:gd name="T21" fmla="*/ 136 h 449"/>
                <a:gd name="T22" fmla="*/ 0 w 211"/>
                <a:gd name="T23" fmla="*/ 0 h 449"/>
                <a:gd name="T24" fmla="*/ 22 w 211"/>
                <a:gd name="T25" fmla="*/ 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1" h="449">
                  <a:moveTo>
                    <a:pt x="22" y="2"/>
                  </a:moveTo>
                  <a:cubicBezTo>
                    <a:pt x="22" y="136"/>
                    <a:pt x="22" y="136"/>
                    <a:pt x="22" y="136"/>
                  </a:cubicBezTo>
                  <a:cubicBezTo>
                    <a:pt x="22" y="155"/>
                    <a:pt x="37" y="170"/>
                    <a:pt x="56" y="170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186" y="170"/>
                    <a:pt x="211" y="195"/>
                    <a:pt x="211" y="226"/>
                  </a:cubicBezTo>
                  <a:cubicBezTo>
                    <a:pt x="211" y="449"/>
                    <a:pt x="211" y="449"/>
                    <a:pt x="211" y="449"/>
                  </a:cubicBezTo>
                  <a:cubicBezTo>
                    <a:pt x="204" y="449"/>
                    <a:pt x="196" y="449"/>
                    <a:pt x="189" y="449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89" y="208"/>
                    <a:pt x="174" y="192"/>
                    <a:pt x="155" y="192"/>
                  </a:cubicBezTo>
                  <a:cubicBezTo>
                    <a:pt x="56" y="193"/>
                    <a:pt x="56" y="193"/>
                    <a:pt x="56" y="193"/>
                  </a:cubicBezTo>
                  <a:cubicBezTo>
                    <a:pt x="25" y="193"/>
                    <a:pt x="0" y="167"/>
                    <a:pt x="0" y="1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"/>
                    <a:pt x="14" y="1"/>
                    <a:pt x="22" y="2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6655" tIns="53328" rIns="106655" bIns="53328" numCol="1" anchor="t" anchorCtr="0" compatLnSpc="1"/>
            <a:lstStyle/>
            <a:p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0" name="Freeform 7"/>
            <p:cNvSpPr/>
            <p:nvPr/>
          </p:nvSpPr>
          <p:spPr bwMode="auto">
            <a:xfrm>
              <a:off x="9294813" y="2287588"/>
              <a:ext cx="1441450" cy="1331912"/>
            </a:xfrm>
            <a:custGeom>
              <a:avLst/>
              <a:gdLst>
                <a:gd name="T0" fmla="*/ 14 w 306"/>
                <a:gd name="T1" fmla="*/ 2 h 283"/>
                <a:gd name="T2" fmla="*/ 14 w 306"/>
                <a:gd name="T3" fmla="*/ 86 h 283"/>
                <a:gd name="T4" fmla="*/ 36 w 306"/>
                <a:gd name="T5" fmla="*/ 107 h 283"/>
                <a:gd name="T6" fmla="*/ 271 w 306"/>
                <a:gd name="T7" fmla="*/ 107 h 283"/>
                <a:gd name="T8" fmla="*/ 306 w 306"/>
                <a:gd name="T9" fmla="*/ 143 h 283"/>
                <a:gd name="T10" fmla="*/ 306 w 306"/>
                <a:gd name="T11" fmla="*/ 283 h 283"/>
                <a:gd name="T12" fmla="*/ 292 w 306"/>
                <a:gd name="T13" fmla="*/ 283 h 283"/>
                <a:gd name="T14" fmla="*/ 292 w 306"/>
                <a:gd name="T15" fmla="*/ 143 h 283"/>
                <a:gd name="T16" fmla="*/ 271 w 306"/>
                <a:gd name="T17" fmla="*/ 121 h 283"/>
                <a:gd name="T18" fmla="*/ 36 w 306"/>
                <a:gd name="T19" fmla="*/ 121 h 283"/>
                <a:gd name="T20" fmla="*/ 0 w 306"/>
                <a:gd name="T21" fmla="*/ 86 h 283"/>
                <a:gd name="T22" fmla="*/ 0 w 306"/>
                <a:gd name="T23" fmla="*/ 0 h 283"/>
                <a:gd name="T24" fmla="*/ 14 w 306"/>
                <a:gd name="T25" fmla="*/ 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283">
                  <a:moveTo>
                    <a:pt x="14" y="2"/>
                  </a:moveTo>
                  <a:cubicBezTo>
                    <a:pt x="14" y="86"/>
                    <a:pt x="14" y="86"/>
                    <a:pt x="14" y="86"/>
                  </a:cubicBezTo>
                  <a:cubicBezTo>
                    <a:pt x="14" y="98"/>
                    <a:pt x="24" y="107"/>
                    <a:pt x="36" y="107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90" y="107"/>
                    <a:pt x="306" y="123"/>
                    <a:pt x="306" y="143"/>
                  </a:cubicBezTo>
                  <a:cubicBezTo>
                    <a:pt x="306" y="283"/>
                    <a:pt x="306" y="283"/>
                    <a:pt x="306" y="283"/>
                  </a:cubicBezTo>
                  <a:cubicBezTo>
                    <a:pt x="301" y="283"/>
                    <a:pt x="297" y="283"/>
                    <a:pt x="292" y="283"/>
                  </a:cubicBezTo>
                  <a:cubicBezTo>
                    <a:pt x="292" y="143"/>
                    <a:pt x="292" y="143"/>
                    <a:pt x="292" y="143"/>
                  </a:cubicBezTo>
                  <a:cubicBezTo>
                    <a:pt x="292" y="131"/>
                    <a:pt x="282" y="121"/>
                    <a:pt x="271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16" y="121"/>
                    <a:pt x="0" y="106"/>
                    <a:pt x="0" y="8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0" y="1"/>
                    <a:pt x="14" y="2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6655" tIns="53328" rIns="106655" bIns="53328" numCol="1" anchor="t" anchorCtr="0" compatLnSpc="1"/>
            <a:lstStyle/>
            <a:p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1" name="Freeform 8"/>
            <p:cNvSpPr/>
            <p:nvPr/>
          </p:nvSpPr>
          <p:spPr bwMode="auto">
            <a:xfrm>
              <a:off x="9380538" y="2400300"/>
              <a:ext cx="1676400" cy="833437"/>
            </a:xfrm>
            <a:custGeom>
              <a:avLst/>
              <a:gdLst>
                <a:gd name="T0" fmla="*/ 7 w 356"/>
                <a:gd name="T1" fmla="*/ 1 h 177"/>
                <a:gd name="T2" fmla="*/ 7 w 356"/>
                <a:gd name="T3" fmla="*/ 61 h 177"/>
                <a:gd name="T4" fmla="*/ 19 w 356"/>
                <a:gd name="T5" fmla="*/ 72 h 177"/>
                <a:gd name="T6" fmla="*/ 336 w 356"/>
                <a:gd name="T7" fmla="*/ 72 h 177"/>
                <a:gd name="T8" fmla="*/ 356 w 356"/>
                <a:gd name="T9" fmla="*/ 91 h 177"/>
                <a:gd name="T10" fmla="*/ 356 w 356"/>
                <a:gd name="T11" fmla="*/ 177 h 177"/>
                <a:gd name="T12" fmla="*/ 348 w 356"/>
                <a:gd name="T13" fmla="*/ 177 h 177"/>
                <a:gd name="T14" fmla="*/ 348 w 356"/>
                <a:gd name="T15" fmla="*/ 91 h 177"/>
                <a:gd name="T16" fmla="*/ 336 w 356"/>
                <a:gd name="T17" fmla="*/ 80 h 177"/>
                <a:gd name="T18" fmla="*/ 19 w 356"/>
                <a:gd name="T19" fmla="*/ 80 h 177"/>
                <a:gd name="T20" fmla="*/ 0 w 356"/>
                <a:gd name="T21" fmla="*/ 61 h 177"/>
                <a:gd name="T22" fmla="*/ 0 w 356"/>
                <a:gd name="T23" fmla="*/ 0 h 177"/>
                <a:gd name="T24" fmla="*/ 7 w 356"/>
                <a:gd name="T25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6" h="177">
                  <a:moveTo>
                    <a:pt x="7" y="1"/>
                  </a:moveTo>
                  <a:cubicBezTo>
                    <a:pt x="7" y="61"/>
                    <a:pt x="7" y="61"/>
                    <a:pt x="7" y="61"/>
                  </a:cubicBezTo>
                  <a:cubicBezTo>
                    <a:pt x="7" y="67"/>
                    <a:pt x="13" y="72"/>
                    <a:pt x="19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47" y="72"/>
                    <a:pt x="356" y="81"/>
                    <a:pt x="356" y="91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3" y="177"/>
                    <a:pt x="350" y="177"/>
                    <a:pt x="348" y="177"/>
                  </a:cubicBezTo>
                  <a:cubicBezTo>
                    <a:pt x="348" y="91"/>
                    <a:pt x="348" y="91"/>
                    <a:pt x="348" y="91"/>
                  </a:cubicBezTo>
                  <a:cubicBezTo>
                    <a:pt x="348" y="85"/>
                    <a:pt x="343" y="80"/>
                    <a:pt x="336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8" y="80"/>
                    <a:pt x="0" y="7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1"/>
                    <a:pt x="7" y="1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6655" tIns="53328" rIns="106655" bIns="53328" numCol="1" anchor="t" anchorCtr="0" compatLnSpc="1"/>
            <a:lstStyle/>
            <a:p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9" name="组合 97"/>
          <p:cNvGrpSpPr/>
          <p:nvPr/>
        </p:nvGrpSpPr>
        <p:grpSpPr>
          <a:xfrm>
            <a:off x="4785809" y="1303716"/>
            <a:ext cx="2400108" cy="643536"/>
            <a:chOff x="7093501" y="3997646"/>
            <a:chExt cx="4038891" cy="2092069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93501" y="4296093"/>
              <a:ext cx="2395766" cy="1793622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65942" y="4816217"/>
              <a:ext cx="1923512" cy="1273498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312377" y="4383958"/>
              <a:ext cx="641356" cy="814029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810795" y="3997646"/>
              <a:ext cx="321597" cy="535995"/>
            </a:xfrm>
            <a:prstGeom prst="rect">
              <a:avLst/>
            </a:prstGeom>
          </p:spPr>
        </p:pic>
      </p:grpSp>
      <p:sp>
        <p:nvSpPr>
          <p:cNvPr id="40" name="Freeform 9"/>
          <p:cNvSpPr/>
          <p:nvPr/>
        </p:nvSpPr>
        <p:spPr bwMode="auto">
          <a:xfrm>
            <a:off x="6416577" y="619961"/>
            <a:ext cx="769340" cy="240463"/>
          </a:xfrm>
          <a:custGeom>
            <a:avLst/>
            <a:gdLst>
              <a:gd name="T0" fmla="*/ 453 w 495"/>
              <a:gd name="T1" fmla="*/ 148 h 299"/>
              <a:gd name="T2" fmla="*/ 363 w 495"/>
              <a:gd name="T3" fmla="*/ 57 h 299"/>
              <a:gd name="T4" fmla="*/ 351 w 495"/>
              <a:gd name="T5" fmla="*/ 58 h 299"/>
              <a:gd name="T6" fmla="*/ 250 w 495"/>
              <a:gd name="T7" fmla="*/ 0 h 299"/>
              <a:gd name="T8" fmla="*/ 135 w 495"/>
              <a:gd name="T9" fmla="*/ 91 h 299"/>
              <a:gd name="T10" fmla="*/ 124 w 495"/>
              <a:gd name="T11" fmla="*/ 90 h 299"/>
              <a:gd name="T12" fmla="*/ 61 w 495"/>
              <a:gd name="T13" fmla="*/ 140 h 299"/>
              <a:gd name="T14" fmla="*/ 0 w 495"/>
              <a:gd name="T15" fmla="*/ 218 h 299"/>
              <a:gd name="T16" fmla="*/ 81 w 495"/>
              <a:gd name="T17" fmla="*/ 299 h 299"/>
              <a:gd name="T18" fmla="*/ 414 w 495"/>
              <a:gd name="T19" fmla="*/ 299 h 299"/>
              <a:gd name="T20" fmla="*/ 495 w 495"/>
              <a:gd name="T21" fmla="*/ 218 h 299"/>
              <a:gd name="T22" fmla="*/ 453 w 495"/>
              <a:gd name="T23" fmla="*/ 148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5" h="299">
                <a:moveTo>
                  <a:pt x="453" y="148"/>
                </a:moveTo>
                <a:cubicBezTo>
                  <a:pt x="453" y="98"/>
                  <a:pt x="413" y="57"/>
                  <a:pt x="363" y="57"/>
                </a:cubicBezTo>
                <a:cubicBezTo>
                  <a:pt x="359" y="57"/>
                  <a:pt x="355" y="58"/>
                  <a:pt x="351" y="58"/>
                </a:cubicBezTo>
                <a:cubicBezTo>
                  <a:pt x="331" y="23"/>
                  <a:pt x="293" y="0"/>
                  <a:pt x="250" y="0"/>
                </a:cubicBezTo>
                <a:cubicBezTo>
                  <a:pt x="194" y="0"/>
                  <a:pt x="147" y="39"/>
                  <a:pt x="135" y="91"/>
                </a:cubicBezTo>
                <a:cubicBezTo>
                  <a:pt x="131" y="91"/>
                  <a:pt x="128" y="90"/>
                  <a:pt x="124" y="90"/>
                </a:cubicBezTo>
                <a:cubicBezTo>
                  <a:pt x="94" y="90"/>
                  <a:pt x="68" y="112"/>
                  <a:pt x="61" y="140"/>
                </a:cubicBezTo>
                <a:cubicBezTo>
                  <a:pt x="26" y="149"/>
                  <a:pt x="0" y="180"/>
                  <a:pt x="0" y="218"/>
                </a:cubicBezTo>
                <a:cubicBezTo>
                  <a:pt x="0" y="263"/>
                  <a:pt x="37" y="299"/>
                  <a:pt x="81" y="299"/>
                </a:cubicBezTo>
                <a:cubicBezTo>
                  <a:pt x="414" y="299"/>
                  <a:pt x="414" y="299"/>
                  <a:pt x="414" y="299"/>
                </a:cubicBezTo>
                <a:cubicBezTo>
                  <a:pt x="459" y="299"/>
                  <a:pt x="495" y="263"/>
                  <a:pt x="495" y="218"/>
                </a:cubicBezTo>
                <a:cubicBezTo>
                  <a:pt x="495" y="188"/>
                  <a:pt x="478" y="162"/>
                  <a:pt x="453" y="14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txBody>
          <a:bodyPr vert="horz" wrap="square" lIns="91414" tIns="45708" rIns="91414" bIns="45708" numCol="1" anchor="t" anchorCtr="0" compatLnSpc="1"/>
          <a:lstStyle/>
          <a:p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1" name="Freeform 9"/>
          <p:cNvSpPr/>
          <p:nvPr/>
        </p:nvSpPr>
        <p:spPr bwMode="auto">
          <a:xfrm>
            <a:off x="4623851" y="447951"/>
            <a:ext cx="803588" cy="251167"/>
          </a:xfrm>
          <a:custGeom>
            <a:avLst/>
            <a:gdLst>
              <a:gd name="T0" fmla="*/ 453 w 495"/>
              <a:gd name="T1" fmla="*/ 148 h 299"/>
              <a:gd name="T2" fmla="*/ 363 w 495"/>
              <a:gd name="T3" fmla="*/ 57 h 299"/>
              <a:gd name="T4" fmla="*/ 351 w 495"/>
              <a:gd name="T5" fmla="*/ 58 h 299"/>
              <a:gd name="T6" fmla="*/ 250 w 495"/>
              <a:gd name="T7" fmla="*/ 0 h 299"/>
              <a:gd name="T8" fmla="*/ 135 w 495"/>
              <a:gd name="T9" fmla="*/ 91 h 299"/>
              <a:gd name="T10" fmla="*/ 124 w 495"/>
              <a:gd name="T11" fmla="*/ 90 h 299"/>
              <a:gd name="T12" fmla="*/ 61 w 495"/>
              <a:gd name="T13" fmla="*/ 140 h 299"/>
              <a:gd name="T14" fmla="*/ 0 w 495"/>
              <a:gd name="T15" fmla="*/ 218 h 299"/>
              <a:gd name="T16" fmla="*/ 81 w 495"/>
              <a:gd name="T17" fmla="*/ 299 h 299"/>
              <a:gd name="T18" fmla="*/ 414 w 495"/>
              <a:gd name="T19" fmla="*/ 299 h 299"/>
              <a:gd name="T20" fmla="*/ 495 w 495"/>
              <a:gd name="T21" fmla="*/ 218 h 299"/>
              <a:gd name="T22" fmla="*/ 453 w 495"/>
              <a:gd name="T23" fmla="*/ 148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5" h="299">
                <a:moveTo>
                  <a:pt x="453" y="148"/>
                </a:moveTo>
                <a:cubicBezTo>
                  <a:pt x="453" y="98"/>
                  <a:pt x="413" y="57"/>
                  <a:pt x="363" y="57"/>
                </a:cubicBezTo>
                <a:cubicBezTo>
                  <a:pt x="359" y="57"/>
                  <a:pt x="355" y="58"/>
                  <a:pt x="351" y="58"/>
                </a:cubicBezTo>
                <a:cubicBezTo>
                  <a:pt x="331" y="23"/>
                  <a:pt x="293" y="0"/>
                  <a:pt x="250" y="0"/>
                </a:cubicBezTo>
                <a:cubicBezTo>
                  <a:pt x="194" y="0"/>
                  <a:pt x="147" y="39"/>
                  <a:pt x="135" y="91"/>
                </a:cubicBezTo>
                <a:cubicBezTo>
                  <a:pt x="131" y="91"/>
                  <a:pt x="128" y="90"/>
                  <a:pt x="124" y="90"/>
                </a:cubicBezTo>
                <a:cubicBezTo>
                  <a:pt x="94" y="90"/>
                  <a:pt x="68" y="112"/>
                  <a:pt x="61" y="140"/>
                </a:cubicBezTo>
                <a:cubicBezTo>
                  <a:pt x="26" y="149"/>
                  <a:pt x="0" y="180"/>
                  <a:pt x="0" y="218"/>
                </a:cubicBezTo>
                <a:cubicBezTo>
                  <a:pt x="0" y="263"/>
                  <a:pt x="37" y="299"/>
                  <a:pt x="81" y="299"/>
                </a:cubicBezTo>
                <a:cubicBezTo>
                  <a:pt x="414" y="299"/>
                  <a:pt x="414" y="299"/>
                  <a:pt x="414" y="299"/>
                </a:cubicBezTo>
                <a:cubicBezTo>
                  <a:pt x="459" y="299"/>
                  <a:pt x="495" y="263"/>
                  <a:pt x="495" y="218"/>
                </a:cubicBezTo>
                <a:cubicBezTo>
                  <a:pt x="495" y="188"/>
                  <a:pt x="478" y="162"/>
                  <a:pt x="453" y="148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65000"/>
            </a:schemeClr>
          </a:solidFill>
          <a:ln>
            <a:noFill/>
          </a:ln>
        </p:spPr>
        <p:txBody>
          <a:bodyPr vert="horz" wrap="square" lIns="91414" tIns="45708" rIns="91414" bIns="45708" numCol="1" anchor="t" anchorCtr="0" compatLnSpc="1"/>
          <a:lstStyle/>
          <a:p>
            <a:endParaRPr lang="zh-CN" altLang="en-US" sz="1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2" name="Freeform 9"/>
          <p:cNvSpPr/>
          <p:nvPr/>
        </p:nvSpPr>
        <p:spPr bwMode="auto">
          <a:xfrm>
            <a:off x="5186523" y="565763"/>
            <a:ext cx="1576555" cy="492764"/>
          </a:xfrm>
          <a:custGeom>
            <a:avLst/>
            <a:gdLst>
              <a:gd name="T0" fmla="*/ 453 w 495"/>
              <a:gd name="T1" fmla="*/ 148 h 299"/>
              <a:gd name="T2" fmla="*/ 363 w 495"/>
              <a:gd name="T3" fmla="*/ 57 h 299"/>
              <a:gd name="T4" fmla="*/ 351 w 495"/>
              <a:gd name="T5" fmla="*/ 58 h 299"/>
              <a:gd name="T6" fmla="*/ 250 w 495"/>
              <a:gd name="T7" fmla="*/ 0 h 299"/>
              <a:gd name="T8" fmla="*/ 135 w 495"/>
              <a:gd name="T9" fmla="*/ 91 h 299"/>
              <a:gd name="T10" fmla="*/ 124 w 495"/>
              <a:gd name="T11" fmla="*/ 90 h 299"/>
              <a:gd name="T12" fmla="*/ 61 w 495"/>
              <a:gd name="T13" fmla="*/ 140 h 299"/>
              <a:gd name="T14" fmla="*/ 0 w 495"/>
              <a:gd name="T15" fmla="*/ 218 h 299"/>
              <a:gd name="T16" fmla="*/ 81 w 495"/>
              <a:gd name="T17" fmla="*/ 299 h 299"/>
              <a:gd name="T18" fmla="*/ 414 w 495"/>
              <a:gd name="T19" fmla="*/ 299 h 299"/>
              <a:gd name="T20" fmla="*/ 495 w 495"/>
              <a:gd name="T21" fmla="*/ 218 h 299"/>
              <a:gd name="T22" fmla="*/ 453 w 495"/>
              <a:gd name="T23" fmla="*/ 148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5" h="299">
                <a:moveTo>
                  <a:pt x="453" y="148"/>
                </a:moveTo>
                <a:cubicBezTo>
                  <a:pt x="453" y="98"/>
                  <a:pt x="413" y="57"/>
                  <a:pt x="363" y="57"/>
                </a:cubicBezTo>
                <a:cubicBezTo>
                  <a:pt x="359" y="57"/>
                  <a:pt x="355" y="58"/>
                  <a:pt x="351" y="58"/>
                </a:cubicBezTo>
                <a:cubicBezTo>
                  <a:pt x="331" y="23"/>
                  <a:pt x="293" y="0"/>
                  <a:pt x="250" y="0"/>
                </a:cubicBezTo>
                <a:cubicBezTo>
                  <a:pt x="194" y="0"/>
                  <a:pt x="147" y="39"/>
                  <a:pt x="135" y="91"/>
                </a:cubicBezTo>
                <a:cubicBezTo>
                  <a:pt x="131" y="91"/>
                  <a:pt x="128" y="90"/>
                  <a:pt x="124" y="90"/>
                </a:cubicBezTo>
                <a:cubicBezTo>
                  <a:pt x="94" y="90"/>
                  <a:pt x="68" y="112"/>
                  <a:pt x="61" y="140"/>
                </a:cubicBezTo>
                <a:cubicBezTo>
                  <a:pt x="26" y="149"/>
                  <a:pt x="0" y="180"/>
                  <a:pt x="0" y="218"/>
                </a:cubicBezTo>
                <a:cubicBezTo>
                  <a:pt x="0" y="263"/>
                  <a:pt x="37" y="299"/>
                  <a:pt x="81" y="299"/>
                </a:cubicBezTo>
                <a:cubicBezTo>
                  <a:pt x="414" y="299"/>
                  <a:pt x="414" y="299"/>
                  <a:pt x="414" y="299"/>
                </a:cubicBezTo>
                <a:cubicBezTo>
                  <a:pt x="459" y="299"/>
                  <a:pt x="495" y="263"/>
                  <a:pt x="495" y="218"/>
                </a:cubicBezTo>
                <a:cubicBezTo>
                  <a:pt x="495" y="188"/>
                  <a:pt x="478" y="162"/>
                  <a:pt x="453" y="1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4" tIns="45708" rIns="91414" bIns="45708" numCol="1" anchor="t" anchorCtr="0" compatLnSpc="1"/>
          <a:lstStyle/>
          <a:p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文本框 87"/>
          <p:cNvSpPr txBox="1"/>
          <p:nvPr/>
        </p:nvSpPr>
        <p:spPr>
          <a:xfrm>
            <a:off x="5288246" y="812036"/>
            <a:ext cx="1453831" cy="307752"/>
          </a:xfrm>
          <a:prstGeom prst="rect">
            <a:avLst/>
          </a:prstGeom>
          <a:noFill/>
        </p:spPr>
        <p:txBody>
          <a:bodyPr wrap="square" lIns="91414" tIns="45708" rIns="91414" bIns="45708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MACC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" name="文本占位符 2"/>
          <p:cNvSpPr txBox="1"/>
          <p:nvPr/>
        </p:nvSpPr>
        <p:spPr>
          <a:xfrm>
            <a:off x="1590872" y="1746469"/>
            <a:ext cx="6721374" cy="541741"/>
          </a:xfrm>
          <a:prstGeom prst="rect">
            <a:avLst/>
          </a:prstGeom>
        </p:spPr>
        <p:txBody>
          <a:bodyPr lIns="91414" tIns="45708" rIns="91414" bIns="45708" anchor="ctr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315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矩形 6"/>
          <p:cNvSpPr>
            <a:spLocks noChangeArrowheads="1"/>
          </p:cNvSpPr>
          <p:nvPr/>
        </p:nvSpPr>
        <p:spPr bwMode="auto">
          <a:xfrm>
            <a:off x="7799842" y="2380590"/>
            <a:ext cx="5574591" cy="90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4" tIns="45708" rIns="91414" bIns="45708">
            <a:spAutoFit/>
          </a:bodyPr>
          <a:lstStyle/>
          <a:p>
            <a:pPr defTabSz="913765"/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认证（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webportal+1x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free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radius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913765"/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2.L2 L3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漫游、射频调度、负载均衡、远端关联</a:t>
            </a:r>
            <a:endParaRPr lang="en-US" altLang="zh-CN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913765"/>
            <a:r>
              <a:rPr lang="en-US" altLang="zh-CN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3. </a:t>
            </a:r>
            <a:r>
              <a:rPr lang="zh-CN" altLang="en-US" sz="175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全网联动策略控制</a:t>
            </a:r>
            <a:endParaRPr lang="zh-CN" altLang="en-US" sz="175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566" y="6640925"/>
            <a:ext cx="11788022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14" tIns="45708" rIns="91414" bIns="45708" spcCol="0" rtlCol="0" anchor="ctr"/>
          <a:lstStyle/>
          <a:p>
            <a:pPr algn="ctr"/>
            <a:endParaRPr lang="zh-CN" altLang="en-US" sz="24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8662" y="6640925"/>
            <a:ext cx="3793390" cy="11521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14" tIns="45708" rIns="91414" bIns="45708" spcCol="0" rtlCol="0" anchor="ctr"/>
          <a:lstStyle/>
          <a:p>
            <a:pPr algn="ctr"/>
            <a:r>
              <a:rPr lang="en-US" altLang="zh-CN" sz="18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</a:t>
            </a:r>
            <a:endParaRPr lang="en-US" altLang="zh-CN" sz="186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轻量低成本</a:t>
            </a:r>
            <a:r>
              <a:rPr lang="en-US" altLang="zh-CN" sz="18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86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8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即插即用、有线无线自组网</a:t>
            </a:r>
            <a:endParaRPr lang="zh-CN" altLang="en-US" sz="186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4507183" y="6640925"/>
            <a:ext cx="3421811" cy="11521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14" tIns="45708" rIns="91414" bIns="45708" spcCol="0" rtlCol="0" anchor="ctr"/>
          <a:lstStyle/>
          <a:p>
            <a:pPr algn="ctr"/>
            <a:r>
              <a:rPr lang="zh-CN" altLang="en-US" sz="18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本地云控制器</a:t>
            </a:r>
            <a:endParaRPr lang="en-US" altLang="zh-CN" sz="186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（集本地安全和远程优化控制一体）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8373780" y="6678182"/>
            <a:ext cx="3421811" cy="115212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14" tIns="45708" rIns="91414" bIns="45708" spcCol="0" rtlCol="0" anchor="ctr"/>
          <a:lstStyle/>
          <a:p>
            <a:pPr algn="ctr"/>
            <a:r>
              <a:rPr lang="zh-CN" altLang="en-US" sz="18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扩展全产品</a:t>
            </a:r>
            <a:r>
              <a:rPr lang="en-US" altLang="zh-CN" sz="18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EG/SW/AP </a:t>
            </a:r>
            <a:endParaRPr lang="zh-CN" altLang="en-US" sz="186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云无线销售模式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28489" y="1144187"/>
            <a:ext cx="12767028" cy="4224465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主打价值： </a:t>
            </a:r>
            <a:r>
              <a:rPr kumimoji="1" lang="zh-CN" altLang="en-US" dirty="0" smtClean="0">
                <a:solidFill>
                  <a:srgbClr val="FF0000"/>
                </a:solidFill>
              </a:rPr>
              <a:t>零配置上线，零运维，轻量级；</a:t>
            </a:r>
            <a:endParaRPr kumimoji="1" lang="en-US" altLang="zh-CN" dirty="0" smtClean="0"/>
          </a:p>
          <a:p>
            <a:r>
              <a:rPr kumimoji="1" lang="zh-CN" altLang="en-US" dirty="0" smtClean="0"/>
              <a:t>云</a:t>
            </a:r>
            <a:r>
              <a:rPr kumimoji="1" lang="en-US" altLang="zh-CN" dirty="0" smtClean="0"/>
              <a:t>AP+</a:t>
            </a:r>
            <a:r>
              <a:rPr kumimoji="1" lang="zh-CN" altLang="en-US" dirty="0" smtClean="0"/>
              <a:t>云服务；</a:t>
            </a:r>
            <a:endParaRPr kumimoji="1" lang="en-US" altLang="zh-CN" dirty="0" smtClean="0"/>
          </a:p>
          <a:p>
            <a:pPr lvl="1"/>
            <a:r>
              <a:rPr kumimoji="1" lang="zh-CN" altLang="en-US" b="1" dirty="0" smtClean="0">
                <a:solidFill>
                  <a:srgbClr val="FF0000"/>
                </a:solidFill>
              </a:rPr>
              <a:t>成本价的云</a:t>
            </a:r>
            <a:r>
              <a:rPr kumimoji="1" lang="en-US" altLang="zh-CN" b="1" dirty="0" err="1" smtClean="0">
                <a:solidFill>
                  <a:srgbClr val="FF0000"/>
                </a:solidFill>
              </a:rPr>
              <a:t>AP+lic</a:t>
            </a:r>
            <a:r>
              <a:rPr kumimoji="1" lang="zh-CN" altLang="en-US" b="1" dirty="0" smtClean="0">
                <a:solidFill>
                  <a:srgbClr val="FF0000"/>
                </a:solidFill>
              </a:rPr>
              <a:t>的</a:t>
            </a:r>
            <a:r>
              <a:rPr kumimoji="1" lang="zh-CN" altLang="en-US" b="1" dirty="0">
                <a:solidFill>
                  <a:srgbClr val="FF0000"/>
                </a:solidFill>
              </a:rPr>
              <a:t>形式</a:t>
            </a:r>
            <a:r>
              <a:rPr kumimoji="1" lang="zh-CN" altLang="en-US" b="1" dirty="0" smtClean="0">
                <a:solidFill>
                  <a:srgbClr val="FF0000"/>
                </a:solidFill>
              </a:rPr>
              <a:t>；</a:t>
            </a:r>
            <a:endParaRPr kumimoji="1" lang="en-US" altLang="zh-CN" b="1" dirty="0" smtClean="0">
              <a:solidFill>
                <a:srgbClr val="FF0000"/>
              </a:solidFill>
            </a:endParaRPr>
          </a:p>
          <a:p>
            <a:pPr lvl="1"/>
            <a:endParaRPr kumimoji="1" lang="en-US" altLang="zh-CN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28489" y="3352429"/>
          <a:ext cx="13169555" cy="2928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/>
                <a:gridCol w="2195013"/>
                <a:gridCol w="1545258"/>
                <a:gridCol w="3022521"/>
                <a:gridCol w="3238411"/>
              </a:tblGrid>
              <a:tr h="511299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原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销售价格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毛利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新（</a:t>
                      </a:r>
                      <a:r>
                        <a:rPr lang="en-US" altLang="zh-CN" sz="1600" dirty="0" err="1" smtClean="0"/>
                        <a:t>AP+Lic</a:t>
                      </a:r>
                      <a:r>
                        <a:rPr lang="zh-CN" altLang="en-US" sz="1600" dirty="0" smtClean="0"/>
                        <a:t>）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毛利</a:t>
                      </a:r>
                      <a:endParaRPr lang="zh-CN" altLang="en-US" sz="1600" dirty="0"/>
                    </a:p>
                  </a:txBody>
                  <a:tcPr/>
                </a:tc>
              </a:tr>
              <a:tr h="1069081">
                <a:tc>
                  <a:txBody>
                    <a:bodyPr/>
                    <a:lstStyle/>
                    <a:p>
                      <a:r>
                        <a:rPr lang="zh-CN" altLang="en-US" sz="1800" dirty="0" smtClean="0"/>
                        <a:t>销售：</a:t>
                      </a:r>
                      <a:r>
                        <a:rPr lang="en-US" altLang="zh-CN" sz="1800" dirty="0" smtClean="0"/>
                        <a:t>cloud</a:t>
                      </a:r>
                      <a:r>
                        <a:rPr lang="zh-CN" altLang="en-US" sz="1800" dirty="0" smtClean="0"/>
                        <a:t> </a:t>
                      </a:r>
                      <a:r>
                        <a:rPr lang="en-US" altLang="zh-CN" sz="1800" dirty="0" smtClean="0"/>
                        <a:t>AP+AC</a:t>
                      </a:r>
                      <a:r>
                        <a:rPr lang="zh-CN" altLang="en-US" sz="1800" dirty="0" smtClean="0"/>
                        <a:t>平摊</a:t>
                      </a:r>
                      <a:r>
                        <a:rPr lang="en-US" altLang="zh-CN" sz="1800" dirty="0" smtClean="0"/>
                        <a:t>+SNC+MCP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149+40+140+200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37.5%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100+30</a:t>
                      </a:r>
                      <a:r>
                        <a:rPr lang="zh-CN" altLang="en-US" sz="2000" dirty="0" smtClean="0"/>
                        <a:t>（第一年）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38%</a:t>
                      </a:r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第一年</a:t>
                      </a:r>
                      <a:endParaRPr lang="en-US" altLang="zh-CN" sz="2000" dirty="0" smtClean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62%</a:t>
                      </a:r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三年总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1347971"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渠道：</a:t>
                      </a:r>
                      <a:endParaRPr lang="en-US" altLang="zh-CN" sz="2000" dirty="0" smtClean="0"/>
                    </a:p>
                    <a:p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cloudAP100+AC</a:t>
                      </a: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平摊</a:t>
                      </a:r>
                      <a:r>
                        <a:rPr lang="en-US" altLang="zh-CN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+SNC+MCP+</a:t>
                      </a:r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施工维护成本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687+35</a:t>
                      </a:r>
                      <a:r>
                        <a:rPr lang="zh-CN" altLang="en-US" sz="2000" dirty="0" smtClean="0"/>
                        <a:t>（施工服务费用）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34%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300</a:t>
                      </a:r>
                      <a:r>
                        <a:rPr lang="zh-CN" altLang="en-US" sz="2000" dirty="0" smtClean="0"/>
                        <a:t>（第一年）</a:t>
                      </a:r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50%</a:t>
                      </a:r>
                      <a:endParaRPr lang="en-US" altLang="zh-CN" sz="2000" dirty="0" smtClean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三年总</a:t>
                      </a: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200%</a:t>
                      </a:r>
                      <a:endParaRPr lang="zh-CN" altLang="en-US" sz="2000" dirty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7181" y="256084"/>
            <a:ext cx="1608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云管理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7181" y="1048172"/>
            <a:ext cx="491878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实施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维效率对比（云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1628" y="1994585"/>
            <a:ext cx="235192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/>
              <a:t>大规模</a:t>
            </a:r>
            <a:r>
              <a:rPr lang="zh-CN" altLang="zh-CN" b="1" dirty="0"/>
              <a:t>的局域应用</a:t>
            </a:r>
            <a:endParaRPr lang="zh-CN" altLang="zh-CN" b="1" dirty="0"/>
          </a:p>
        </p:txBody>
      </p:sp>
      <p:sp>
        <p:nvSpPr>
          <p:cNvPr id="5" name="矩形 4"/>
          <p:cNvSpPr/>
          <p:nvPr/>
        </p:nvSpPr>
        <p:spPr>
          <a:xfrm>
            <a:off x="969145" y="2560341"/>
            <a:ext cx="121897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场景：类似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个门店，共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2w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台设备，平均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AP/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门店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维管理成本（时间耗费）：云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较硬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49%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9145" y="1463670"/>
            <a:ext cx="12285709" cy="415498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微信扫码登录帐号、微信部署开网、微信一键验收、微信日报、微信告警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938472" y="3856484"/>
          <a:ext cx="10201351" cy="3672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9503"/>
                <a:gridCol w="1094382"/>
                <a:gridCol w="1094382"/>
                <a:gridCol w="1094382"/>
                <a:gridCol w="1094382"/>
                <a:gridCol w="1825685"/>
                <a:gridCol w="1825685"/>
                <a:gridCol w="1502950"/>
              </a:tblGrid>
              <a:tr h="216024"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运维操作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硬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对比结论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说明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  <a:tr h="216024">
                <a:tc rowSpan="7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单门店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方案设计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10mins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1.5h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89%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  <a:tr h="216024">
                <a:tc vMerge="1"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规划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18mins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纳入方案设计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NA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  <a:tr h="216024">
                <a:tc vMerge="1"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配置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27mins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85%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  <a:tr h="216024">
                <a:tc vMerge="1">
                  <a:tcPr/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维护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升级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7mins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57%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升级、查找设备、更换设备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  <a:tr h="216024">
                <a:tc vMerge="1">
                  <a:tcPr/>
                </a:tc>
                <a:tc vMerge="1"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查找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36mins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60h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40%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vMerge="1">
                  <a:tcPr/>
                </a:tc>
              </a:tr>
              <a:tr h="216024">
                <a:tc vMerge="1">
                  <a:tcPr/>
                </a:tc>
                <a:tc vMerge="1"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更换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NA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vMerge="1">
                  <a:tcPr/>
                </a:tc>
              </a:tr>
              <a:tr h="216024">
                <a:tc vMerge="1">
                  <a:tcPr/>
                </a:tc>
                <a:tc vMerge="1"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合计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42mins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70mins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40%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vMerge="1">
                  <a:tcPr/>
                </a:tc>
              </a:tr>
              <a:tr h="216024">
                <a:tc rowSpan="7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多门店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方案设计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167h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1500h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89%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  <a:tr h="216024">
                <a:tc vMerge="1"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规划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300h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纳入方案设计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NA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  <a:tr h="216024">
                <a:tc vMerge="1"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配置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20h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334h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92%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  <a:tr h="216024">
                <a:tc vMerge="1">
                  <a:tcPr/>
                </a:tc>
                <a:tc rowSpan="4"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维护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rowSpan="4"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升级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3mins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5.8h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99%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所有门店一次全部升级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  <a:tr h="216024">
                <a:tc vMerge="1">
                  <a:tcPr/>
                </a:tc>
                <a:tc vMerge="1" gridSpan="2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查找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600h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1000h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40%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vMerge="1">
                  <a:tcPr/>
                </a:tc>
              </a:tr>
              <a:tr h="216024">
                <a:tc vMerge="1">
                  <a:tcPr/>
                </a:tc>
                <a:tc vMerge="1" gridSpan="2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更换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50h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50h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NA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vMerge="1">
                  <a:tcPr/>
                </a:tc>
              </a:tr>
              <a:tr h="216024">
                <a:tc vMerge="1">
                  <a:tcPr/>
                </a:tc>
                <a:tc vMerge="1" gridSpan="2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合计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650h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1050.8h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38%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vMerge="1">
                  <a:tcPr/>
                </a:tc>
              </a:tr>
              <a:tr h="216024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总计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单门店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74mins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187mins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60%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  <a:tr h="216024">
                <a:tc vMerge="1"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多门店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1137h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2885.8h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云</a:t>
                      </a:r>
                      <a:r>
                        <a:rPr lang="en-US" sz="1400" kern="100">
                          <a:effectLst/>
                        </a:rPr>
                        <a:t>AC</a:t>
                      </a:r>
                      <a:r>
                        <a:rPr lang="zh-CN" sz="1400" kern="100">
                          <a:effectLst/>
                        </a:rPr>
                        <a:t>下降</a:t>
                      </a:r>
                      <a:r>
                        <a:rPr lang="en-US" sz="1400" kern="100">
                          <a:effectLst/>
                        </a:rPr>
                        <a:t>61%</a:t>
                      </a:r>
                      <a:endParaRPr lang="zh-CN" sz="140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7758" marR="67758" marT="0" marB="0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3"/>
          <p:cNvSpPr txBox="1"/>
          <p:nvPr/>
        </p:nvSpPr>
        <p:spPr>
          <a:xfrm>
            <a:off x="777883" y="250013"/>
            <a:ext cx="13446118" cy="58340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zh-CN" altLang="en-US" sz="3265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 北京速</a:t>
            </a:r>
            <a:r>
              <a:rPr kumimoji="1" lang="en-US" altLang="zh-CN" sz="3265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1" lang="zh-CN" altLang="en-US" sz="3265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黄村店</a:t>
            </a:r>
            <a:endParaRPr kumimoji="1" lang="zh-CN" altLang="en-US" sz="3265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289639" y="1233771"/>
            <a:ext cx="8856589" cy="2114933"/>
          </a:xfrm>
          <a:prstGeom prst="rect">
            <a:avLst/>
          </a:prstGeom>
          <a:noFill/>
        </p:spPr>
        <p:txBody>
          <a:bodyPr wrap="square" lIns="49905" tIns="24953" rIns="49905" bIns="24953" rtlCol="0">
            <a:spAutoFit/>
          </a:bodyPr>
          <a:lstStyle/>
          <a:p>
            <a:r>
              <a:rPr lang="zh-CN" altLang="zh-CN" sz="1635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35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方案概述</a:t>
            </a:r>
            <a:r>
              <a:rPr lang="en-US" altLang="zh-CN" sz="1635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1635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35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WLAN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采用胖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AP+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的全新架构，满足门店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的集中管理，通过云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可以直观地看到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的运行状态和用户的上网度量体验信息。</a:t>
            </a:r>
            <a:endParaRPr lang="en-US" altLang="zh-CN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从而保障无线网络的可靠性。同时结合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WMC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的精准营销方案，在提供用户上网服务的同时，宣传了企业的价值，给用户提供更多的便利。</a:t>
            </a:r>
            <a:endParaRPr lang="en-US" altLang="zh-CN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基础无线建设：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酒店每个房间部署了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AP120-W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AP3220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无线承载网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WALL-AP AP120-W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采用标准的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面板，整洁美观，提供最大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300Mbps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的接入速率。</a:t>
            </a:r>
            <a:endParaRPr lang="en-US" altLang="zh-CN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配合精准营销</a:t>
            </a:r>
            <a:r>
              <a:rPr lang="en-US" altLang="zh-CN" sz="14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WMC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等软件，实现了真正的数据挖掘和分析。</a:t>
            </a:r>
            <a:endParaRPr lang="en-US" altLang="zh-CN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75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175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1387" y="3214549"/>
            <a:ext cx="8452420" cy="1764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35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635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方案价值</a:t>
            </a:r>
            <a:r>
              <a:rPr lang="en-US" altLang="zh-CN" sz="1635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endParaRPr lang="en-US" altLang="zh-CN" sz="1635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635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35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云端统一管理：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减少硬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的投入成本，通过云端对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的统一管理，信道自动规划，射频优化调整，用户度量体验，提供与硬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架构下同样的用户体验。</a:t>
            </a:r>
            <a:endParaRPr lang="en-US" altLang="zh-CN" sz="14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b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极简部署：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施工环节通过扫描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的二维码，通过微信端注册即可在云</a:t>
            </a:r>
            <a:r>
              <a:rPr lang="en-US" altLang="zh-CN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上导入设备。同时施工时设备做到即插即用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，配置</a:t>
            </a:r>
            <a:r>
              <a:rPr lang="zh-CN" altLang="en-US" sz="1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管理统一由云端远程操作</a:t>
            </a:r>
            <a:r>
              <a:rPr lang="zh-CN" altLang="en-US" sz="14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b="1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2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上线半年多，每个月定期回访，店员反馈无一起投诉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480" y="973455"/>
            <a:ext cx="4129405" cy="23752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2520" y="3872322"/>
            <a:ext cx="2204372" cy="36671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076" y="3926395"/>
            <a:ext cx="2230278" cy="36404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5416" y="5059376"/>
            <a:ext cx="6624736" cy="2771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en-US" b="1" dirty="0" smtClean="0"/>
              <a:t>案例</a:t>
            </a:r>
            <a:r>
              <a:rPr lang="en-US" altLang="zh-CN" b="1" dirty="0" smtClean="0"/>
              <a:t> </a:t>
            </a:r>
            <a:r>
              <a:rPr lang="zh-CN" altLang="en-US" b="1" dirty="0" smtClean="0"/>
              <a:t>万达飞凡</a:t>
            </a:r>
            <a:endParaRPr lang="zh-CN" altLang="en-US" b="1" dirty="0"/>
          </a:p>
        </p:txBody>
      </p:sp>
      <p:sp>
        <p:nvSpPr>
          <p:cNvPr id="9" name="TextBox 11"/>
          <p:cNvSpPr txBox="1"/>
          <p:nvPr/>
        </p:nvSpPr>
        <p:spPr>
          <a:xfrm>
            <a:off x="191188" y="886583"/>
            <a:ext cx="8329878" cy="732568"/>
          </a:xfrm>
          <a:prstGeom prst="rect">
            <a:avLst/>
          </a:prstGeom>
          <a:noFill/>
        </p:spPr>
        <p:txBody>
          <a:bodyPr wrap="square" lIns="49905" tIns="24953" rIns="49905" bIns="24953" rtlCol="0">
            <a:spAutoFit/>
          </a:bodyPr>
          <a:lstStyle/>
          <a:p>
            <a:r>
              <a:rPr lang="zh-CN" altLang="zh-CN" sz="1635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35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背景介绍</a:t>
            </a:r>
            <a:r>
              <a:rPr lang="en-US" altLang="zh-CN" sz="1635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1635" b="1" dirty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万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达飞凡项目是全国性的连琐项目，由迈外迪承建，已在北京、陕西、福建、云南、贵州、辽宁、安徽、黑龙江、广东等各地部署实施。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191188" y="1739335"/>
            <a:ext cx="8253050" cy="1199298"/>
          </a:xfrm>
          <a:prstGeom prst="rect">
            <a:avLst/>
          </a:prstGeom>
          <a:noFill/>
        </p:spPr>
        <p:txBody>
          <a:bodyPr wrap="square" lIns="49905" tIns="24953" rIns="49905" bIns="24953" rtlCol="0">
            <a:spAutoFit/>
          </a:bodyPr>
          <a:lstStyle/>
          <a:p>
            <a:r>
              <a:rPr lang="zh-CN" altLang="zh-CN" sz="1635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35" b="1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方案概述</a:t>
            </a:r>
            <a:r>
              <a:rPr lang="en-US" altLang="zh-CN" sz="16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163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3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WLAN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采用胖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AP+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的全新架构，满足全国性连琐门店的集中管理，通过云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可以直观地看到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的运行状态和用户的上网度量体验信息。从而保障无线网络的可靠性。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基础无线建设：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主要采用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AP3220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AP520(W2)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无线承载网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：主要为各地市的商场、广场、百货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，购物中心等提供优质的无线网络服务。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133" y="3138755"/>
            <a:ext cx="8476281" cy="1743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35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635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方案价值</a:t>
            </a:r>
            <a:r>
              <a:rPr lang="en-US" altLang="zh-CN" sz="1635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endParaRPr lang="en-US" altLang="zh-CN" sz="1635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635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</a:t>
            </a:r>
            <a:r>
              <a:rPr lang="zh-CN" altLang="en-US" sz="1635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个商场，施工队安装完即上线，其他云端全部自动配置优化；售后工作量比原来降低了</a:t>
            </a:r>
            <a:r>
              <a:rPr lang="en-US" altLang="zh-CN" sz="1635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50%</a:t>
            </a:r>
            <a:endParaRPr lang="en-US" altLang="zh-CN" sz="1635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35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云端统一管理：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针对连琐性质的门店，通过云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进行集中管理，支持跨区域的管理。云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通过分级分权机制，将网点的管理权限下放给各地市的网管人员，网管人员可独立地进行基本的网络维护。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MACC 2.0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整体方案采用胖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AP+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云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架构，支持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MACC 2.0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相关特性（射频自动调整、用户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WIS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度量体验、二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三层漫游等）。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7601" y="4792588"/>
            <a:ext cx="6804402" cy="304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100" y="4903302"/>
            <a:ext cx="6286200" cy="269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7745" y="973455"/>
            <a:ext cx="5342890" cy="2932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锐捷4-3-白-2014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A9A49F"/>
      </a:lt2>
      <a:accent1>
        <a:srgbClr val="99CCCC"/>
      </a:accent1>
      <a:accent2>
        <a:srgbClr val="FFCC99"/>
      </a:accent2>
      <a:accent3>
        <a:srgbClr val="FFFFFF"/>
      </a:accent3>
      <a:accent4>
        <a:srgbClr val="000000"/>
      </a:accent4>
      <a:accent5>
        <a:srgbClr val="CAE2E2"/>
      </a:accent5>
      <a:accent6>
        <a:srgbClr val="E7B98A"/>
      </a:accent6>
      <a:hlink>
        <a:srgbClr val="99CCFF"/>
      </a:hlink>
      <a:folHlink>
        <a:srgbClr val="CCCC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2387</Words>
  <Application>WPS 演示</Application>
  <PresentationFormat>自定义</PresentationFormat>
  <Paragraphs>441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华文细黑</vt:lpstr>
      <vt:lpstr>Calibri</vt:lpstr>
      <vt:lpstr>Calibri</vt:lpstr>
      <vt:lpstr>Times New Roman</vt:lpstr>
      <vt:lpstr>Arial</vt:lpstr>
      <vt:lpstr>Arial Unicode MS</vt:lpstr>
      <vt:lpstr>锐捷4-3-白-2014</vt:lpstr>
      <vt:lpstr>云无线解决方案</vt:lpstr>
      <vt:lpstr>连锁酒店低成本云解决方案</vt:lpstr>
      <vt:lpstr>超低成本云AP</vt:lpstr>
      <vt:lpstr>云平台</vt:lpstr>
      <vt:lpstr>云无线销售模式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业务计划BP模板</dc:title>
  <dc:creator>锐捷网络</dc:creator>
  <cp:lastModifiedBy>WORD</cp:lastModifiedBy>
  <cp:revision>795</cp:revision>
  <dcterms:created xsi:type="dcterms:W3CDTF">2006-05-12T19:47:00Z</dcterms:created>
  <dcterms:modified xsi:type="dcterms:W3CDTF">2019-02-28T05:37:59Z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KSORubyTemplateID">
    <vt:lpwstr>13</vt:lpwstr>
  </property>
</Properties>
</file>